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702" r:id="rId2"/>
  </p:sldMasterIdLst>
  <p:notesMasterIdLst>
    <p:notesMasterId r:id="rId42"/>
  </p:notesMasterIdLst>
  <p:handoutMasterIdLst>
    <p:handoutMasterId r:id="rId43"/>
  </p:handoutMasterIdLst>
  <p:sldIdLst>
    <p:sldId id="270" r:id="rId3"/>
    <p:sldId id="677" r:id="rId4"/>
    <p:sldId id="271" r:id="rId5"/>
    <p:sldId id="684" r:id="rId6"/>
    <p:sldId id="676" r:id="rId7"/>
    <p:sldId id="671" r:id="rId8"/>
    <p:sldId id="668" r:id="rId9"/>
    <p:sldId id="669" r:id="rId10"/>
    <p:sldId id="670" r:id="rId11"/>
    <p:sldId id="672" r:id="rId12"/>
    <p:sldId id="678" r:id="rId13"/>
    <p:sldId id="296" r:id="rId14"/>
    <p:sldId id="257" r:id="rId15"/>
    <p:sldId id="275" r:id="rId16"/>
    <p:sldId id="277" r:id="rId17"/>
    <p:sldId id="278" r:id="rId18"/>
    <p:sldId id="262" r:id="rId19"/>
    <p:sldId id="294" r:id="rId20"/>
    <p:sldId id="279" r:id="rId21"/>
    <p:sldId id="260" r:id="rId22"/>
    <p:sldId id="281" r:id="rId23"/>
    <p:sldId id="280" r:id="rId24"/>
    <p:sldId id="261" r:id="rId25"/>
    <p:sldId id="282" r:id="rId26"/>
    <p:sldId id="284" r:id="rId27"/>
    <p:sldId id="285" r:id="rId28"/>
    <p:sldId id="686" r:id="rId29"/>
    <p:sldId id="283" r:id="rId30"/>
    <p:sldId id="685" r:id="rId31"/>
    <p:sldId id="288" r:id="rId32"/>
    <p:sldId id="289" r:id="rId33"/>
    <p:sldId id="291" r:id="rId34"/>
    <p:sldId id="290" r:id="rId35"/>
    <p:sldId id="265" r:id="rId36"/>
    <p:sldId id="287" r:id="rId37"/>
    <p:sldId id="679" r:id="rId38"/>
    <p:sldId id="680" r:id="rId39"/>
    <p:sldId id="682" r:id="rId40"/>
    <p:sldId id="683" r:id="rId41"/>
  </p:sldIdLst>
  <p:sldSz cx="17340263" cy="9753600"/>
  <p:notesSz cx="13004800" cy="97536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20" autoAdjust="0"/>
    <p:restoredTop sz="88404" autoAdjust="0"/>
  </p:normalViewPr>
  <p:slideViewPr>
    <p:cSldViewPr>
      <p:cViewPr varScale="1">
        <p:scale>
          <a:sx n="49" d="100"/>
          <a:sy n="49" d="100"/>
        </p:scale>
        <p:origin x="590" y="34"/>
      </p:cViewPr>
      <p:guideLst>
        <p:guide orient="horz" pos="288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中川 許" userId="f70c6722a288a8cf" providerId="LiveId" clId="{0F038DA6-85FD-4220-B23F-6FD9D540B741}"/>
    <pc:docChg chg="modSld sldOrd">
      <pc:chgData name="中川 許" userId="f70c6722a288a8cf" providerId="LiveId" clId="{0F038DA6-85FD-4220-B23F-6FD9D540B741}" dt="2025-02-22T12:02:17.517" v="1"/>
      <pc:docMkLst>
        <pc:docMk/>
      </pc:docMkLst>
      <pc:sldChg chg="ord">
        <pc:chgData name="中川 許" userId="f70c6722a288a8cf" providerId="LiveId" clId="{0F038DA6-85FD-4220-B23F-6FD9D540B741}" dt="2025-02-22T12:02:17.517" v="1"/>
        <pc:sldMkLst>
          <pc:docMk/>
          <pc:sldMk cId="124299616" sldId="271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4D7F05B-CF57-4B7A-A162-45423C69AF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D9444B5-1DBB-48C7-B385-A39E87FDBA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9928B-196D-45A1-8FCC-2F792D129E53}" type="datetimeFigureOut">
              <a:rPr lang="zh-TW" altLang="en-US" smtClean="0"/>
              <a:t>2025/2/27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045D20-9346-4509-A12B-7640035582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98A587-5431-44C5-9D33-106BA35D9E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BE7AC-D2F7-479A-BD96-F973B18B90D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076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1D687-800C-4F0A-8786-5D6C890F4350}" type="datetimeFigureOut">
              <a:rPr lang="zh-TW" altLang="en-US" smtClean="0"/>
              <a:t>2025/2/27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576638" y="1219200"/>
            <a:ext cx="58515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8C7C3-487F-47C5-AD42-35A3BFB1F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126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2A75E4-F710-4C18-A990-FBA5865526B9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  <p:sp>
        <p:nvSpPr>
          <p:cNvPr id="70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2738" y="858838"/>
            <a:ext cx="6170612" cy="3471862"/>
          </a:xfrm>
          <a:ln/>
        </p:spPr>
      </p:sp>
      <p:sp>
        <p:nvSpPr>
          <p:cNvPr id="70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719638"/>
            <a:ext cx="4984750" cy="4478337"/>
          </a:xfrm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6326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Transcription </a:t>
            </a:r>
            <a:r>
              <a:rPr lang="zh-TW" altLang="en-US"/>
              <a:t>抄寫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8C7C3-487F-47C5-AD42-35A3BFB1FD9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90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576638" y="1219200"/>
            <a:ext cx="5851525" cy="32924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C7C3-487F-47C5-AD42-35A3BFB1FD9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906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A58235-821F-403A-9358-9C3545CAA33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04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擲骰子 </a:t>
            </a:r>
            <a:r>
              <a:rPr lang="en-US" altLang="zh-TW" dirty="0" smtClean="0"/>
              <a:t>{4}, {6}, {4, 6}, {4, 6, 6}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C7C3-487F-47C5-AD42-35A3BFB1FD9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6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8C7C3-487F-47C5-AD42-35A3BFB1FD9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94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3251200"/>
            <a:ext cx="17340262" cy="1658030"/>
          </a:xfrm>
        </p:spPr>
        <p:txBody>
          <a:bodyPr anchor="ctr"/>
          <a:lstStyle>
            <a:lvl1pPr algn="ctr">
              <a:defRPr sz="3698" b="1" cap="all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95574" y="5493585"/>
            <a:ext cx="17044688" cy="3136873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413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5335273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8886613"/>
            <a:ext cx="1011515" cy="54186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95849B-5B8D-4701-B904-178A9E77F54C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302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3251200"/>
            <a:ext cx="17340262" cy="1658030"/>
          </a:xfrm>
        </p:spPr>
        <p:txBody>
          <a:bodyPr anchor="ctr"/>
          <a:lstStyle>
            <a:lvl1pPr algn="ctr">
              <a:defRPr sz="3698" b="1" cap="all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95574" y="5493585"/>
            <a:ext cx="17044688" cy="3136873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3413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05795262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兩側淡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898" y="187594"/>
            <a:ext cx="15606237" cy="1195189"/>
          </a:xfrm>
        </p:spPr>
        <p:txBody>
          <a:bodyPr/>
          <a:lstStyle>
            <a:lvl1pPr algn="ctr">
              <a:defRPr sz="6258" b="1"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67013" y="1736446"/>
            <a:ext cx="15606237" cy="7682182"/>
          </a:xfrm>
        </p:spPr>
        <p:txBody>
          <a:bodyPr/>
          <a:lstStyle>
            <a:lvl1pPr>
              <a:defRPr sz="3982"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3413" baseline="0">
                <a:solidFill>
                  <a:srgbClr val="003300"/>
                </a:solidFill>
                <a:latin typeface="+mn-lt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+mn-lt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+mn-lt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+mn-lt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2" y="1471253"/>
            <a:ext cx="17274032" cy="101601"/>
          </a:xfrm>
          <a:prstGeom prst="rect">
            <a:avLst/>
          </a:prstGeom>
          <a:gradFill rotWithShape="1">
            <a:gsLst>
              <a:gs pos="50000">
                <a:srgbClr val="148D8E"/>
              </a:gs>
              <a:gs pos="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5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頁尾版面配置區 8">
            <a:extLst>
              <a:ext uri="{FF2B5EF4-FFF2-40B4-BE49-F238E27FC236}">
                <a16:creationId xmlns:a16="http://schemas.microsoft.com/office/drawing/2014/main" id="{3CD8B2EF-363B-41CD-8AD0-1FA2DED005A4}"/>
              </a:ext>
            </a:extLst>
          </p:cNvPr>
          <p:cNvSpPr txBox="1">
            <a:spLocks/>
          </p:cNvSpPr>
          <p:nvPr userDrawn="1"/>
        </p:nvSpPr>
        <p:spPr>
          <a:xfrm>
            <a:off x="16593670" y="9234311"/>
            <a:ext cx="746594" cy="499467"/>
          </a:xfrm>
          <a:prstGeom prst="rect">
            <a:avLst/>
          </a:prstGeom>
        </p:spPr>
        <p:txBody>
          <a:bodyPr anchor="ctr"/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8FD201-16F4-468A-80B7-D23E20A9869B}" type="slidenum">
              <a:rPr kumimoji="1" lang="en-US" altLang="zh-TW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419167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左深右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3611" y="103800"/>
            <a:ext cx="15779639" cy="1262364"/>
          </a:xfrm>
        </p:spPr>
        <p:txBody>
          <a:bodyPr/>
          <a:lstStyle>
            <a:lvl1pPr algn="l">
              <a:defRPr sz="6258" b="1"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611" y="1623220"/>
            <a:ext cx="15779639" cy="7611092"/>
          </a:xfrm>
        </p:spPr>
        <p:txBody>
          <a:bodyPr/>
          <a:lstStyle>
            <a:lvl1pPr>
              <a:defRPr sz="3413"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844"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2"/>
          </p:nvPr>
        </p:nvSpPr>
        <p:spPr>
          <a:xfrm>
            <a:off x="16593670" y="9234311"/>
            <a:ext cx="746594" cy="499467"/>
          </a:xfrm>
          <a:prstGeom prst="rect">
            <a:avLst/>
          </a:prstGeom>
        </p:spPr>
        <p:txBody>
          <a:bodyPr anchor="ctr"/>
          <a:lstStyle>
            <a:lvl1pPr algn="r">
              <a:defRPr sz="2276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6731B-520D-40C8-A444-2665AC742BA8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2" y="1420019"/>
            <a:ext cx="17274032" cy="101601"/>
          </a:xfrm>
          <a:prstGeom prst="rect">
            <a:avLst/>
          </a:prstGeom>
          <a:gradFill rotWithShape="1">
            <a:gsLst>
              <a:gs pos="0">
                <a:srgbClr val="148D8E"/>
              </a:gs>
              <a:gs pos="6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5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591108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無線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67013" y="120969"/>
            <a:ext cx="15606237" cy="1532581"/>
          </a:xfrm>
        </p:spPr>
        <p:txBody>
          <a:bodyPr/>
          <a:lstStyle>
            <a:lvl1pPr algn="ctr">
              <a:defRPr sz="6258" b="1"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67013" y="1864022"/>
            <a:ext cx="15606237" cy="7370290"/>
          </a:xfrm>
        </p:spPr>
        <p:txBody>
          <a:bodyPr/>
          <a:lstStyle>
            <a:lvl1pPr>
              <a:defRPr sz="3982"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1pPr>
            <a:lvl2pPr>
              <a:defRPr sz="3413"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頁尾版面配置區 8">
            <a:extLst>
              <a:ext uri="{FF2B5EF4-FFF2-40B4-BE49-F238E27FC236}">
                <a16:creationId xmlns:a16="http://schemas.microsoft.com/office/drawing/2014/main" id="{58CF3592-E3A1-4723-A074-9CCE9AB795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593670" y="9234311"/>
            <a:ext cx="746594" cy="499467"/>
          </a:xfrm>
          <a:prstGeom prst="rect">
            <a:avLst/>
          </a:prstGeom>
        </p:spPr>
        <p:txBody>
          <a:bodyPr anchor="ctr"/>
          <a:lstStyle>
            <a:lvl1pPr algn="r">
              <a:defRPr sz="2276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C7D12-BDBC-4886-9C40-EBF9C02C2AB6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910228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9DA5C-13A2-4125-AF3D-F36D9B32B26C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9013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9DA5C-13A2-4125-AF3D-F36D9B32B26C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54789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67013" y="203303"/>
            <a:ext cx="15606237" cy="1409057"/>
          </a:xfrm>
        </p:spPr>
        <p:txBody>
          <a:bodyPr/>
          <a:lstStyle>
            <a:lvl1pPr algn="ctr">
              <a:defRPr sz="6258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67013" y="1986847"/>
            <a:ext cx="7658616" cy="6436925"/>
          </a:xfrm>
        </p:spPr>
        <p:txBody>
          <a:bodyPr/>
          <a:lstStyle>
            <a:lvl1pPr>
              <a:defRPr sz="3413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44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56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133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133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814634" y="1986847"/>
            <a:ext cx="7658616" cy="6436925"/>
          </a:xfrm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lang="zh-TW" altLang="en-US" sz="3413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lang="zh-TW" altLang="en-US" sz="2844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lang="zh-TW" altLang="en-US" sz="256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lang="zh-TW" altLang="en-US" sz="2133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lang="zh-TW" altLang="en-US" sz="2133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2" y="1727404"/>
            <a:ext cx="17274032" cy="101601"/>
          </a:xfrm>
          <a:prstGeom prst="rect">
            <a:avLst/>
          </a:prstGeom>
          <a:gradFill rotWithShape="1">
            <a:gsLst>
              <a:gs pos="50000">
                <a:srgbClr val="148D8E"/>
              </a:gs>
              <a:gs pos="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5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頁尾版面配置區 8">
            <a:extLst>
              <a:ext uri="{FF2B5EF4-FFF2-40B4-BE49-F238E27FC236}">
                <a16:creationId xmlns:a16="http://schemas.microsoft.com/office/drawing/2014/main" id="{01641627-F1CD-4B0C-95E5-752C7F9696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593670" y="9234311"/>
            <a:ext cx="746594" cy="499467"/>
          </a:xfrm>
          <a:prstGeom prst="rect">
            <a:avLst/>
          </a:prstGeom>
        </p:spPr>
        <p:txBody>
          <a:bodyPr anchor="ctr"/>
          <a:lstStyle>
            <a:lvl1pPr algn="r">
              <a:defRPr sz="2276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C84E81-4CF2-4B58-99E5-6447F334D66E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671332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yuntech原版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6258" b="1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413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44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頁尾版面配置區 8">
            <a:extLst>
              <a:ext uri="{FF2B5EF4-FFF2-40B4-BE49-F238E27FC236}">
                <a16:creationId xmlns:a16="http://schemas.microsoft.com/office/drawing/2014/main" id="{B08A21EE-2AC3-47B9-84AA-C1C9129599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593670" y="8984578"/>
            <a:ext cx="746594" cy="499467"/>
          </a:xfrm>
          <a:prstGeom prst="rect">
            <a:avLst/>
          </a:prstGeom>
        </p:spPr>
        <p:txBody>
          <a:bodyPr anchor="ctr"/>
          <a:lstStyle>
            <a:lvl1pPr algn="r">
              <a:defRPr sz="2276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491526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796AA3-64F9-4265-9CA5-7264066CBDED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276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003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兩側淡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898" y="187594"/>
            <a:ext cx="15606237" cy="1195189"/>
          </a:xfrm>
        </p:spPr>
        <p:txBody>
          <a:bodyPr/>
          <a:lstStyle>
            <a:lvl1pPr algn="ctr">
              <a:defRPr sz="6258" b="1"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67013" y="1736446"/>
            <a:ext cx="15606237" cy="7682182"/>
          </a:xfrm>
        </p:spPr>
        <p:txBody>
          <a:bodyPr/>
          <a:lstStyle>
            <a:lvl1pPr>
              <a:defRPr sz="3982"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3413" baseline="0">
                <a:solidFill>
                  <a:srgbClr val="003300"/>
                </a:solidFill>
                <a:latin typeface="+mn-lt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+mn-lt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+mn-lt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+mn-lt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2" y="1471253"/>
            <a:ext cx="17274032" cy="101601"/>
          </a:xfrm>
          <a:prstGeom prst="rect">
            <a:avLst/>
          </a:prstGeom>
          <a:gradFill rotWithShape="1">
            <a:gsLst>
              <a:gs pos="50000">
                <a:srgbClr val="148D8E"/>
              </a:gs>
              <a:gs pos="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5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頁尾版面配置區 8">
            <a:extLst>
              <a:ext uri="{FF2B5EF4-FFF2-40B4-BE49-F238E27FC236}">
                <a16:creationId xmlns:a16="http://schemas.microsoft.com/office/drawing/2014/main" id="{3CD8B2EF-363B-41CD-8AD0-1FA2DED005A4}"/>
              </a:ext>
            </a:extLst>
          </p:cNvPr>
          <p:cNvSpPr txBox="1">
            <a:spLocks/>
          </p:cNvSpPr>
          <p:nvPr userDrawn="1"/>
        </p:nvSpPr>
        <p:spPr>
          <a:xfrm>
            <a:off x="16593670" y="9234311"/>
            <a:ext cx="746594" cy="499467"/>
          </a:xfrm>
          <a:prstGeom prst="rect">
            <a:avLst/>
          </a:prstGeom>
        </p:spPr>
        <p:txBody>
          <a:bodyPr anchor="ctr"/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6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sz="2800" kern="1200">
                <a:solidFill>
                  <a:schemeClr val="tx1"/>
                </a:solidFill>
                <a:latin typeface="Antique Olive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8FD201-16F4-468A-80B7-D23E20A9869B}" type="slidenum">
              <a:rPr kumimoji="1" lang="en-US" altLang="zh-TW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944474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57915" y="298196"/>
            <a:ext cx="14224434" cy="1282532"/>
          </a:xfrm>
        </p:spPr>
        <p:txBody>
          <a:bodyPr lIns="0" tIns="0" rIns="0" bIns="0"/>
          <a:lstStyle>
            <a:lvl1pPr>
              <a:defRPr sz="8334" b="0" i="0">
                <a:solidFill>
                  <a:schemeClr val="tx1"/>
                </a:solidFill>
                <a:latin typeface="Latin Modern Math"/>
                <a:cs typeface="Latin Modern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Latin Modern Math"/>
                <a:cs typeface="Latin Modern Math"/>
              </a:defRPr>
            </a:lvl1pPr>
          </a:lstStyle>
          <a:p>
            <a:pPr marL="16933" marR="0" lvl="0" indent="0" algn="l" defTabSz="914400" rtl="0" eaLnBrk="1" fontAlgn="auto" latinLnBrk="0" hangingPunct="1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7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in Modern Math"/>
              <a:ea typeface="+mn-ea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2276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276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404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8886613"/>
            <a:ext cx="1011515" cy="54186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95849B-5B8D-4701-B904-178A9E77F54C}" type="slidenum">
              <a:rPr kumimoji="0" lang="tr-TR" sz="2276" b="1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276" b="1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29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左深右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3611" y="103800"/>
            <a:ext cx="15779639" cy="1262364"/>
          </a:xfrm>
        </p:spPr>
        <p:txBody>
          <a:bodyPr/>
          <a:lstStyle>
            <a:lvl1pPr algn="l">
              <a:defRPr sz="6258" b="1"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3611" y="1623220"/>
            <a:ext cx="15779639" cy="7611092"/>
          </a:xfrm>
        </p:spPr>
        <p:txBody>
          <a:bodyPr/>
          <a:lstStyle>
            <a:lvl1pPr>
              <a:defRPr sz="3413"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>
              <a:defRPr sz="2844"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2"/>
          </p:nvPr>
        </p:nvSpPr>
        <p:spPr>
          <a:xfrm>
            <a:off x="16593670" y="9234311"/>
            <a:ext cx="746594" cy="499467"/>
          </a:xfrm>
          <a:prstGeom prst="rect">
            <a:avLst/>
          </a:prstGeom>
        </p:spPr>
        <p:txBody>
          <a:bodyPr anchor="ctr"/>
          <a:lstStyle>
            <a:lvl1pPr algn="r">
              <a:defRPr sz="2276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1B96731B-520D-40C8-A444-2665AC742BA8}" type="slidenum">
              <a:rPr lang="zh-TW" alt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2" y="1420019"/>
            <a:ext cx="17274032" cy="101601"/>
          </a:xfrm>
          <a:prstGeom prst="rect">
            <a:avLst/>
          </a:prstGeom>
          <a:gradFill rotWithShape="1">
            <a:gsLst>
              <a:gs pos="0">
                <a:srgbClr val="148D8E"/>
              </a:gs>
              <a:gs pos="6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5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16689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無線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67013" y="120969"/>
            <a:ext cx="15606237" cy="1532581"/>
          </a:xfrm>
        </p:spPr>
        <p:txBody>
          <a:bodyPr/>
          <a:lstStyle>
            <a:lvl1pPr algn="ctr">
              <a:defRPr sz="6258" b="1"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67013" y="1864022"/>
            <a:ext cx="15606237" cy="7370290"/>
          </a:xfrm>
        </p:spPr>
        <p:txBody>
          <a:bodyPr/>
          <a:lstStyle>
            <a:lvl1pPr>
              <a:defRPr sz="3982"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1pPr>
            <a:lvl2pPr>
              <a:defRPr sz="3413" baseline="0">
                <a:solidFill>
                  <a:srgbClr val="003300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+mj-lt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頁尾版面配置區 8">
            <a:extLst>
              <a:ext uri="{FF2B5EF4-FFF2-40B4-BE49-F238E27FC236}">
                <a16:creationId xmlns:a16="http://schemas.microsoft.com/office/drawing/2014/main" id="{58CF3592-E3A1-4723-A074-9CCE9AB795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593670" y="9234311"/>
            <a:ext cx="746594" cy="499467"/>
          </a:xfrm>
          <a:prstGeom prst="rect">
            <a:avLst/>
          </a:prstGeom>
        </p:spPr>
        <p:txBody>
          <a:bodyPr anchor="ctr"/>
          <a:lstStyle>
            <a:lvl1pPr algn="r">
              <a:defRPr sz="2276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D70C7D12-BDBC-4886-9C40-EBF9C02C2AB6}" type="slidenum">
              <a:rPr lang="zh-TW" alt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611400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9DA5C-13A2-4125-AF3D-F36D9B32B26C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94450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9DA5C-13A2-4125-AF3D-F36D9B32B26C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12438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67013" y="203303"/>
            <a:ext cx="15606237" cy="1409057"/>
          </a:xfrm>
        </p:spPr>
        <p:txBody>
          <a:bodyPr/>
          <a:lstStyle>
            <a:lvl1pPr algn="ctr">
              <a:defRPr sz="6258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67013" y="1986847"/>
            <a:ext cx="7658616" cy="6436925"/>
          </a:xfrm>
        </p:spPr>
        <p:txBody>
          <a:bodyPr/>
          <a:lstStyle>
            <a:lvl1pPr>
              <a:defRPr sz="3413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44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56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133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133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814634" y="1986847"/>
            <a:ext cx="7658616" cy="6436925"/>
          </a:xfrm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lang="zh-TW" altLang="en-US" sz="3413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lang="zh-TW" altLang="en-US" sz="2844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lang="zh-TW" altLang="en-US" sz="2560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lang="zh-TW" altLang="en-US" sz="2133" kern="1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lang="zh-TW" altLang="en-US" sz="2133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2" y="1727404"/>
            <a:ext cx="17274032" cy="101601"/>
          </a:xfrm>
          <a:prstGeom prst="rect">
            <a:avLst/>
          </a:prstGeom>
          <a:gradFill rotWithShape="1">
            <a:gsLst>
              <a:gs pos="50000">
                <a:srgbClr val="148D8E"/>
              </a:gs>
              <a:gs pos="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56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頁尾版面配置區 8">
            <a:extLst>
              <a:ext uri="{FF2B5EF4-FFF2-40B4-BE49-F238E27FC236}">
                <a16:creationId xmlns:a16="http://schemas.microsoft.com/office/drawing/2014/main" id="{01641627-F1CD-4B0C-95E5-752C7F9696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593670" y="9234311"/>
            <a:ext cx="746594" cy="499467"/>
          </a:xfrm>
          <a:prstGeom prst="rect">
            <a:avLst/>
          </a:prstGeom>
        </p:spPr>
        <p:txBody>
          <a:bodyPr anchor="ctr"/>
          <a:lstStyle>
            <a:lvl1pPr algn="r">
              <a:defRPr sz="2276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1DC84E81-4CF2-4B58-99E5-6447F334D66E}" type="slidenum">
              <a:rPr lang="zh-TW" alt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7129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yuntech原版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6258" b="1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413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44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頁尾版面配置區 8">
            <a:extLst>
              <a:ext uri="{FF2B5EF4-FFF2-40B4-BE49-F238E27FC236}">
                <a16:creationId xmlns:a16="http://schemas.microsoft.com/office/drawing/2014/main" id="{B08A21EE-2AC3-47B9-84AA-C1C9129599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593670" y="8984578"/>
            <a:ext cx="746594" cy="499467"/>
          </a:xfrm>
          <a:prstGeom prst="rect">
            <a:avLst/>
          </a:prstGeom>
        </p:spPr>
        <p:txBody>
          <a:bodyPr anchor="ctr"/>
          <a:lstStyle>
            <a:lvl1pPr algn="r">
              <a:defRPr sz="2276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90508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57915" y="298196"/>
            <a:ext cx="14224434" cy="1282532"/>
          </a:xfrm>
        </p:spPr>
        <p:txBody>
          <a:bodyPr lIns="0" tIns="0" rIns="0" bIns="0"/>
          <a:lstStyle>
            <a:lvl1pPr>
              <a:defRPr sz="8334" b="0" i="0">
                <a:solidFill>
                  <a:schemeClr val="tx1"/>
                </a:solidFill>
                <a:latin typeface="Latin Modern Math"/>
                <a:cs typeface="Latin Modern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Latin Modern Math"/>
                <a:cs typeface="Latin Modern Math"/>
              </a:defRPr>
            </a:lvl1pPr>
          </a:lstStyle>
          <a:p>
            <a:pPr marL="16933">
              <a:spcBef>
                <a:spcPts val="280"/>
              </a:spcBef>
            </a:pPr>
            <a:endParaRPr lang="en-US" spc="-7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852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867013" y="91955"/>
            <a:ext cx="15606237" cy="153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867013" y="1747110"/>
            <a:ext cx="15606237" cy="748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6473250" y="9234312"/>
            <a:ext cx="86701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2276" b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9DA5C-13A2-4125-AF3D-F36D9B32B26C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82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1" r:id="rId2"/>
    <p:sldLayoutId id="2147483690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8" r:id="rId9"/>
    <p:sldLayoutId id="2147483701" r:id="rId10"/>
  </p:sldLayoutIdLst>
  <p:transition>
    <p:fade thruBlk="1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6258" b="1" kern="1200" baseline="0">
          <a:solidFill>
            <a:srgbClr val="000099"/>
          </a:solidFill>
          <a:latin typeface="+mj-lt"/>
          <a:ea typeface="微軟正黑體" panose="020B0604030504040204" pitchFamily="34" charset="-12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5pPr>
      <a:lvl6pPr marL="487672"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6pPr>
      <a:lvl7pPr marL="975345"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7pPr>
      <a:lvl8pPr marL="1463017"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8pPr>
      <a:lvl9pPr marL="1950690"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65754" indent="-36575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982" b="1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792468" indent="-30479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413" b="1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219181" indent="-2438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44" b="1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706853" indent="-2438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76" b="1" kern="1200">
          <a:solidFill>
            <a:srgbClr val="000099"/>
          </a:solidFill>
          <a:latin typeface="+mn-lt"/>
          <a:ea typeface="+mn-ea"/>
          <a:cs typeface="+mn-cs"/>
        </a:defRPr>
      </a:lvl4pPr>
      <a:lvl5pPr marL="2194526" indent="-2438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276" b="1" kern="1200">
          <a:solidFill>
            <a:srgbClr val="000099"/>
          </a:solidFill>
          <a:latin typeface="+mn-lt"/>
          <a:ea typeface="+mn-ea"/>
          <a:cs typeface="+mn-cs"/>
        </a:defRPr>
      </a:lvl5pPr>
      <a:lvl6pPr marL="2682198" indent="-243836" algn="l" defTabSz="975345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169870" indent="-243836" algn="l" defTabSz="975345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657543" indent="-243836" algn="l" defTabSz="975345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145215" indent="-243836" algn="l" defTabSz="975345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5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9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6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34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0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79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867013" y="91955"/>
            <a:ext cx="15606237" cy="153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867013" y="1747110"/>
            <a:ext cx="15606237" cy="748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6473250" y="9234312"/>
            <a:ext cx="86701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2276" b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9DA5C-13A2-4125-AF3D-F36D9B32B26C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21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>
    <p:fade thruBlk="1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6258" b="1" kern="1200" baseline="0">
          <a:solidFill>
            <a:srgbClr val="000099"/>
          </a:solidFill>
          <a:latin typeface="+mj-lt"/>
          <a:ea typeface="微軟正黑體" panose="020B0604030504040204" pitchFamily="34" charset="-12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5pPr>
      <a:lvl6pPr marL="487672"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6pPr>
      <a:lvl7pPr marL="975345"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7pPr>
      <a:lvl8pPr marL="1463017"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8pPr>
      <a:lvl9pPr marL="1950690" algn="ctr" rtl="0" eaLnBrk="1" fontAlgn="base" hangingPunct="1">
        <a:spcBef>
          <a:spcPct val="0"/>
        </a:spcBef>
        <a:spcAft>
          <a:spcPct val="0"/>
        </a:spcAft>
        <a:defRPr sz="4693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65754" indent="-36575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982" b="1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792468" indent="-30479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413" b="1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1219181" indent="-2438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44" b="1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706853" indent="-2438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76" b="1" kern="1200">
          <a:solidFill>
            <a:srgbClr val="000099"/>
          </a:solidFill>
          <a:latin typeface="+mn-lt"/>
          <a:ea typeface="+mn-ea"/>
          <a:cs typeface="+mn-cs"/>
        </a:defRPr>
      </a:lvl4pPr>
      <a:lvl5pPr marL="2194526" indent="-2438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276" b="1" kern="1200">
          <a:solidFill>
            <a:srgbClr val="000099"/>
          </a:solidFill>
          <a:latin typeface="+mn-lt"/>
          <a:ea typeface="+mn-ea"/>
          <a:cs typeface="+mn-cs"/>
        </a:defRPr>
      </a:lvl5pPr>
      <a:lvl6pPr marL="2682198" indent="-243836" algn="l" defTabSz="975345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169870" indent="-243836" algn="l" defTabSz="975345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657543" indent="-243836" algn="l" defTabSz="975345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145215" indent="-243836" algn="l" defTabSz="975345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5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9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6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34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0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79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0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5" Type="http://schemas.openxmlformats.org/officeDocument/2006/relationships/image" Target="../media/image70.png"/><Relationship Id="rId4" Type="http://schemas.openxmlformats.org/officeDocument/2006/relationships/slide" Target="slide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4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550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6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0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86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1.png"/><Relationship Id="rId5" Type="http://schemas.openxmlformats.org/officeDocument/2006/relationships/image" Target="../media/image531.png"/><Relationship Id="rId4" Type="http://schemas.openxmlformats.org/officeDocument/2006/relationships/image" Target="../media/image521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9931" y="2573212"/>
            <a:ext cx="12344400" cy="1359004"/>
          </a:xfrm>
          <a:prstGeom prst="rect">
            <a:avLst/>
          </a:prstGeom>
        </p:spPr>
        <p:txBody>
          <a:bodyPr vert="horz" wrap="square" lIns="0" tIns="16933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616331" marR="5081" indent="-2603630">
              <a:lnSpc>
                <a:spcPct val="115599"/>
              </a:lnSpc>
              <a:spcBef>
                <a:spcPts val="100"/>
              </a:spcBef>
            </a:pPr>
            <a:r>
              <a:rPr lang="en-US" altLang="zh-TW" sz="8000" cap="none">
                <a:latin typeface="+mj-lt"/>
                <a:ea typeface="Cambria Math" panose="02040503050406030204" pitchFamily="18" charset="0"/>
              </a:rPr>
              <a:t>Machine Learning  Basics</a:t>
            </a:r>
            <a:endParaRPr lang="en-US" altLang="zh-TW" sz="8000" cap="none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03131" y="4252412"/>
            <a:ext cx="9025466" cy="303634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1" algn="ctr">
              <a:spcBef>
                <a:spcPts val="480"/>
              </a:spcBef>
            </a:pPr>
            <a:r>
              <a:rPr lang="en-US" altLang="zh-TW" sz="3600" dirty="0">
                <a:solidFill>
                  <a:schemeClr val="bg1"/>
                </a:solidFill>
                <a:latin typeface="+mj-lt"/>
                <a:cs typeface="Georgia"/>
              </a:rPr>
              <a:t>Adapted from Lecture slides for Chapter 5 of </a:t>
            </a:r>
            <a:r>
              <a:rPr lang="en-US" altLang="zh-TW" sz="3600" i="1" dirty="0">
                <a:solidFill>
                  <a:schemeClr val="bg1"/>
                </a:solidFill>
                <a:latin typeface="+mj-lt"/>
                <a:cs typeface="Arial"/>
              </a:rPr>
              <a:t>Deep Learning</a:t>
            </a:r>
            <a:endParaRPr lang="en-US" altLang="zh-TW" sz="3600" dirty="0">
              <a:solidFill>
                <a:schemeClr val="bg1"/>
              </a:solidFill>
              <a:latin typeface="+mj-lt"/>
              <a:cs typeface="Arial"/>
            </a:endParaRPr>
          </a:p>
          <a:p>
            <a:pPr marL="1371668" marR="1357698" algn="ctr">
              <a:lnSpc>
                <a:spcPct val="112200"/>
              </a:lnSpc>
            </a:pPr>
            <a:r>
              <a:rPr lang="en-US" altLang="zh-TW" sz="3600" dirty="0">
                <a:solidFill>
                  <a:schemeClr val="bg1"/>
                </a:solidFill>
                <a:latin typeface="+mj-lt"/>
                <a:cs typeface="Georgia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www.deeplearningbook.org </a:t>
            </a:r>
            <a:endParaRPr lang="en-US" altLang="zh-TW" sz="3600" dirty="0">
              <a:solidFill>
                <a:schemeClr val="bg1"/>
              </a:solidFill>
              <a:latin typeface="+mj-lt"/>
              <a:cs typeface="Georgia"/>
            </a:endParaRPr>
          </a:p>
          <a:p>
            <a:pPr marL="1371668" marR="1357698" algn="ctr">
              <a:lnSpc>
                <a:spcPct val="112200"/>
              </a:lnSpc>
            </a:pPr>
            <a:r>
              <a:rPr lang="en-US" altLang="zh-TW" sz="3600" dirty="0">
                <a:solidFill>
                  <a:schemeClr val="bg1"/>
                </a:solidFill>
                <a:latin typeface="+mj-lt"/>
                <a:cs typeface="Georgia"/>
              </a:rPr>
              <a:t> Ian </a:t>
            </a:r>
            <a:r>
              <a:rPr lang="en-US" altLang="zh-TW" sz="3600" dirty="0" err="1">
                <a:solidFill>
                  <a:schemeClr val="bg1"/>
                </a:solidFill>
                <a:latin typeface="+mj-lt"/>
                <a:cs typeface="Georgia"/>
              </a:rPr>
              <a:t>Goodfellow</a:t>
            </a:r>
            <a:endParaRPr lang="en-US" altLang="zh-TW" sz="3600" dirty="0">
              <a:solidFill>
                <a:schemeClr val="bg1"/>
              </a:solidFill>
              <a:latin typeface="+mj-lt"/>
              <a:cs typeface="Georgia"/>
            </a:endParaRPr>
          </a:p>
          <a:p>
            <a:pPr marL="11431" algn="ctr">
              <a:spcBef>
                <a:spcPts val="380"/>
              </a:spcBef>
            </a:pPr>
            <a:r>
              <a:rPr lang="en-US" altLang="zh-TW" sz="3600" dirty="0">
                <a:solidFill>
                  <a:schemeClr val="bg1"/>
                </a:solidFill>
                <a:latin typeface="+mj-lt"/>
                <a:cs typeface="Georgia"/>
              </a:rPr>
              <a:t>2016-09-26</a:t>
            </a:r>
            <a:endParaRPr sz="3467" spc="40" dirty="0">
              <a:solidFill>
                <a:schemeClr val="bg1"/>
              </a:solidFill>
              <a:latin typeface="+mj-lt"/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DD4DA-0495-49B7-8EBA-873D5A24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52" y="278732"/>
            <a:ext cx="8745257" cy="1085942"/>
          </a:xfrm>
        </p:spPr>
        <p:txBody>
          <a:bodyPr/>
          <a:lstStyle/>
          <a:p>
            <a:pPr algn="l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3D4591F-7983-4E99-B586-EE42B676B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129206" y="9234312"/>
            <a:ext cx="1210792" cy="519289"/>
          </a:xfrm>
        </p:spPr>
        <p:txBody>
          <a:bodyPr>
            <a:normAutofit/>
          </a:bodyPr>
          <a:lstStyle/>
          <a:p>
            <a:pPr marL="0" marR="0" lvl="0" indent="0" algn="r" defTabSz="9753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F4C409-C017-451C-B236-E185BBA6E0E4}" type="slidenum">
              <a:rPr kumimoji="0" lang="tr-TR" sz="22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753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tr-TR" sz="227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940926-C239-4AA1-BA65-EB16D928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74" y="1963712"/>
            <a:ext cx="6663241" cy="33059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36B277-966A-4AB3-A7E9-DA20ABEF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128" y="5998216"/>
            <a:ext cx="6663241" cy="34957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0D8523-A659-4D05-B0EE-6E0793CA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4" y="5998216"/>
            <a:ext cx="6663241" cy="34957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EA4C576-A3DF-4332-AF7F-C8C0F8294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1050" y="102165"/>
            <a:ext cx="4727787" cy="1911516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7384711" y="2231505"/>
            <a:ext cx="9811124" cy="3766710"/>
            <a:chOff x="7384711" y="2231505"/>
            <a:chExt cx="9811124" cy="3766710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1DDB6B30-9430-4083-ABE1-DB3F2160B051}"/>
                </a:ext>
              </a:extLst>
            </p:cNvPr>
            <p:cNvGrpSpPr/>
            <p:nvPr/>
          </p:nvGrpSpPr>
          <p:grpSpPr>
            <a:xfrm>
              <a:off x="7384711" y="2231505"/>
              <a:ext cx="5227718" cy="3766710"/>
              <a:chOff x="6906429" y="762000"/>
              <a:chExt cx="4385872" cy="2836651"/>
            </a:xfrm>
          </p:grpSpPr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D80E0E0A-1CE5-48EE-B153-684232E717C3}"/>
                  </a:ext>
                </a:extLst>
              </p:cNvPr>
              <p:cNvSpPr/>
              <p:nvPr/>
            </p:nvSpPr>
            <p:spPr>
              <a:xfrm rot="1555460" flipH="1">
                <a:off x="9638301" y="1540372"/>
                <a:ext cx="570910" cy="2058279"/>
              </a:xfrm>
              <a:prstGeom prst="arc">
                <a:avLst>
                  <a:gd name="adj1" fmla="val 9843367"/>
                  <a:gd name="adj2" fmla="val 15827418"/>
                </a:avLst>
              </a:prstGeom>
              <a:ln w="28575"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464EF4FC-2AD4-4AB7-99DD-DE80B754C9E4}"/>
                  </a:ext>
                </a:extLst>
              </p:cNvPr>
              <p:cNvGrpSpPr/>
              <p:nvPr/>
            </p:nvGrpSpPr>
            <p:grpSpPr>
              <a:xfrm>
                <a:off x="6906429" y="762000"/>
                <a:ext cx="4385872" cy="2403181"/>
                <a:chOff x="6906429" y="762000"/>
                <a:chExt cx="4385872" cy="2403181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89B0C162-C7C2-4A8A-9649-024ED409A850}"/>
                    </a:ext>
                  </a:extLst>
                </p:cNvPr>
                <p:cNvSpPr/>
                <p:nvPr/>
              </p:nvSpPr>
              <p:spPr>
                <a:xfrm>
                  <a:off x="7378995" y="1004928"/>
                  <a:ext cx="3370521" cy="76355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3004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TW" altLang="en-US" sz="5689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環境</a:t>
                  </a:r>
                </a:p>
              </p:txBody>
            </p:sp>
            <p:sp>
              <p:nvSpPr>
                <p:cNvPr id="9" name="橢圓 8">
                  <a:extLst>
                    <a:ext uri="{FF2B5EF4-FFF2-40B4-BE49-F238E27FC236}">
                      <a16:creationId xmlns:a16="http://schemas.microsoft.com/office/drawing/2014/main" id="{9999B964-FB80-4051-B17A-725FDAA011EF}"/>
                    </a:ext>
                  </a:extLst>
                </p:cNvPr>
                <p:cNvSpPr/>
                <p:nvPr/>
              </p:nvSpPr>
              <p:spPr>
                <a:xfrm>
                  <a:off x="7985051" y="2401628"/>
                  <a:ext cx="2158407" cy="76355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3004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TW" altLang="en-US" sz="2844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學習系統</a:t>
                  </a:r>
                </a:p>
              </p:txBody>
            </p:sp>
            <p:sp>
              <p:nvSpPr>
                <p:cNvPr id="10" name="弧形 9">
                  <a:extLst>
                    <a:ext uri="{FF2B5EF4-FFF2-40B4-BE49-F238E27FC236}">
                      <a16:creationId xmlns:a16="http://schemas.microsoft.com/office/drawing/2014/main" id="{B87380C1-B554-4EBB-AA79-A5A1C838E26D}"/>
                    </a:ext>
                  </a:extLst>
                </p:cNvPr>
                <p:cNvSpPr/>
                <p:nvPr/>
              </p:nvSpPr>
              <p:spPr>
                <a:xfrm flipH="1">
                  <a:off x="7709490" y="762000"/>
                  <a:ext cx="570910" cy="2038850"/>
                </a:xfrm>
                <a:prstGeom prst="arc">
                  <a:avLst>
                    <a:gd name="adj1" fmla="val 21260731"/>
                    <a:gd name="adj2" fmla="val 5304532"/>
                  </a:avLst>
                </a:prstGeom>
                <a:ln w="25400">
                  <a:headEnd type="none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13004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TW" altLang="en-US" sz="25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cxnSp>
              <p:nvCxnSpPr>
                <p:cNvPr id="13" name="直線單箭頭接點 12">
                  <a:extLst>
                    <a:ext uri="{FF2B5EF4-FFF2-40B4-BE49-F238E27FC236}">
                      <a16:creationId xmlns:a16="http://schemas.microsoft.com/office/drawing/2014/main" id="{40FE8D85-B37F-4BE5-93BD-0FC502B3266F}"/>
                    </a:ext>
                  </a:extLst>
                </p:cNvPr>
                <p:cNvCxnSpPr>
                  <a:stCxn id="4" idx="2"/>
                  <a:endCxn id="9" idx="0"/>
                </p:cNvCxnSpPr>
                <p:nvPr/>
              </p:nvCxnSpPr>
              <p:spPr>
                <a:xfrm flipH="1">
                  <a:off x="9064255" y="1768481"/>
                  <a:ext cx="1" cy="633147"/>
                </a:xfrm>
                <a:prstGeom prst="straightConnector1">
                  <a:avLst/>
                </a:prstGeom>
                <a:ln w="25400"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B15988E0-BD17-4E82-8C05-94AF7C5471A4}"/>
                    </a:ext>
                  </a:extLst>
                </p:cNvPr>
                <p:cNvSpPr txBox="1"/>
                <p:nvPr/>
              </p:nvSpPr>
              <p:spPr>
                <a:xfrm>
                  <a:off x="10283902" y="2119482"/>
                  <a:ext cx="1008399" cy="465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3004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TW" altLang="en-US" sz="3413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行動</a:t>
                  </a:r>
                </a:p>
              </p:txBody>
            </p: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026C388F-7DA4-4ECF-AE13-E72335D1E6A4}"/>
                    </a:ext>
                  </a:extLst>
                </p:cNvPr>
                <p:cNvSpPr txBox="1"/>
                <p:nvPr/>
              </p:nvSpPr>
              <p:spPr>
                <a:xfrm>
                  <a:off x="6906429" y="2170796"/>
                  <a:ext cx="1008399" cy="465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3004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TW" altLang="en-US" sz="3413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狀態</a:t>
                  </a:r>
                </a:p>
              </p:txBody>
            </p:sp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E91C0B2B-8BBC-44AC-99D4-9CC832FCBB0E}"/>
                    </a:ext>
                  </a:extLst>
                </p:cNvPr>
                <p:cNvSpPr txBox="1"/>
                <p:nvPr/>
              </p:nvSpPr>
              <p:spPr>
                <a:xfrm>
                  <a:off x="9044464" y="1875489"/>
                  <a:ext cx="1008399" cy="465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30046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TW" altLang="en-US" sz="3413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rPr>
                    <a:t>報酬</a:t>
                  </a:r>
                </a:p>
              </p:txBody>
            </p:sp>
          </p:grp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B167807-2D9A-4B45-BC04-0390EC3A1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50450" y="2429236"/>
              <a:ext cx="4545385" cy="2846699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4752899" y="1217292"/>
            <a:ext cx="5198855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44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新細明體" charset="-120"/>
                <a:cs typeface="+mn-cs"/>
              </a:rPr>
              <a:t>(Reinforcement Learning, RL)</a:t>
            </a:r>
            <a:endParaRPr kumimoji="1" lang="zh-TW" altLang="en-US" sz="2844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3313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D3A421-F234-4B1D-925D-16C094A0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Most common machine learning tasks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C28195-FF7B-409F-9998-1B46B4F08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/>
              <a:t>Classification</a:t>
            </a:r>
          </a:p>
          <a:p>
            <a:r>
              <a:rPr lang="en-US" altLang="zh-TW" sz="3600" dirty="0"/>
              <a:t>Regression</a:t>
            </a:r>
          </a:p>
          <a:p>
            <a:r>
              <a:rPr lang="en-US" altLang="zh-TW" sz="3600" dirty="0"/>
              <a:t>Machine translation</a:t>
            </a:r>
          </a:p>
          <a:p>
            <a:r>
              <a:rPr lang="en-US" altLang="zh-TW" sz="3600" dirty="0"/>
              <a:t>Transcription</a:t>
            </a:r>
          </a:p>
          <a:p>
            <a:r>
              <a:rPr lang="en-US" altLang="zh-TW" sz="3600" dirty="0"/>
              <a:t>Anomaly detection</a:t>
            </a:r>
          </a:p>
          <a:p>
            <a:r>
              <a:rPr lang="en-US" altLang="zh-TW" sz="3600" dirty="0"/>
              <a:t>Synthesis and sampling</a:t>
            </a:r>
          </a:p>
          <a:p>
            <a:r>
              <a:rPr lang="en-US" altLang="zh-TW" sz="3600" dirty="0"/>
              <a:t>Imputation of missing values</a:t>
            </a:r>
          </a:p>
          <a:p>
            <a:r>
              <a:rPr lang="en-US" altLang="zh-TW" sz="3600" dirty="0"/>
              <a:t>Denoising</a:t>
            </a:r>
          </a:p>
          <a:p>
            <a:r>
              <a:rPr lang="en-US" altLang="zh-TW" sz="3600" dirty="0"/>
              <a:t>Density estimation or probability mass function estimation</a:t>
            </a:r>
            <a:endParaRPr lang="zh-TW" altLang="en-US" sz="3600" dirty="0"/>
          </a:p>
          <a:p>
            <a:r>
              <a:rPr lang="en-US" altLang="zh-TW" sz="3600" dirty="0"/>
              <a:t>Structured output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1E3569-0036-4625-AC19-3BA657395E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976348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1FC128-6C3F-4D1F-99AB-B9E7E32AF4F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6113946" y="9302913"/>
            <a:ext cx="1020713" cy="387013"/>
          </a:xfrm>
        </p:spPr>
        <p:txBody>
          <a:bodyPr/>
          <a:lstStyle/>
          <a:p>
            <a:fld id="{B6F15528-21DE-4FAA-801E-634DDDAF4B2B}" type="slidenum">
              <a:rPr lang="en-US" altLang="zh-TW" smtClean="0">
                <a:solidFill>
                  <a:schemeClr val="tx1"/>
                </a:solidFill>
              </a:rPr>
              <a:t>12</a:t>
            </a:fld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1202531" y="125413"/>
            <a:ext cx="15697200" cy="302101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chemeClr val="tx1"/>
                </a:solidFill>
                <a:ea typeface="新細明體" pitchFamily="18" charset="-120"/>
              </a:rPr>
              <a:t>Type of Learning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3200" b="1" dirty="0">
                <a:solidFill>
                  <a:schemeClr val="tx1"/>
                </a:solidFill>
                <a:ea typeface="新細明體" pitchFamily="18" charset="-120"/>
              </a:rPr>
              <a:t>Unsupervised learning</a:t>
            </a:r>
          </a:p>
          <a:p>
            <a:pPr marL="901700" lvl="1" indent="-412750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>
                <a:ea typeface="新細明體" pitchFamily="18" charset="-120"/>
              </a:rPr>
              <a:t>Answers are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not</a:t>
            </a:r>
            <a:r>
              <a:rPr lang="en-US" altLang="zh-TW" sz="2800" dirty="0">
                <a:ea typeface="新細明體" pitchFamily="18" charset="-120"/>
              </a:rPr>
              <a:t> given during learning, e.g. clustering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3200" b="1" dirty="0">
                <a:solidFill>
                  <a:schemeClr val="tx1"/>
                </a:solidFill>
                <a:ea typeface="新細明體" pitchFamily="18" charset="-120"/>
              </a:rPr>
              <a:t>Supervised learning</a:t>
            </a:r>
          </a:p>
          <a:p>
            <a:pPr marL="901700" lvl="1" indent="-412750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>
                <a:ea typeface="新細明體" pitchFamily="18" charset="-120"/>
              </a:rPr>
              <a:t>to learn the relationship between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features</a:t>
            </a:r>
            <a:r>
              <a:rPr lang="en-US" altLang="zh-TW" sz="2800" dirty="0">
                <a:ea typeface="新細明體" pitchFamily="18" charset="-120"/>
              </a:rPr>
              <a:t> and </a:t>
            </a:r>
            <a:r>
              <a:rPr lang="en-US" altLang="zh-TW" sz="2800" dirty="0">
                <a:solidFill>
                  <a:srgbClr val="FF0000"/>
                </a:solidFill>
                <a:ea typeface="新細明體" pitchFamily="18" charset="-120"/>
              </a:rPr>
              <a:t>class label</a:t>
            </a:r>
            <a:endParaRPr lang="zh-TW" altLang="en-US" sz="2800" dirty="0">
              <a:solidFill>
                <a:srgbClr val="FF0000"/>
              </a:solidFill>
              <a:ea typeface="新細明體" pitchFamily="18" charset="-120"/>
            </a:endParaRPr>
          </a:p>
          <a:p>
            <a:pPr marL="901700" lvl="1" indent="-412750"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>
                <a:ea typeface="新細明體" pitchFamily="18" charset="-120"/>
              </a:rPr>
              <a:t>Answers are given during learning, e.g. training a classifier, regression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zh-TW" altLang="en-US" dirty="0">
              <a:ea typeface="新細明體" pitchFamily="18" charset="-120"/>
            </a:endParaRPr>
          </a:p>
        </p:txBody>
      </p:sp>
      <p:grpSp>
        <p:nvGrpSpPr>
          <p:cNvPr id="5" name="群組 15"/>
          <p:cNvGrpSpPr>
            <a:grpSpLocks/>
          </p:cNvGrpSpPr>
          <p:nvPr/>
        </p:nvGrpSpPr>
        <p:grpSpPr bwMode="auto">
          <a:xfrm>
            <a:off x="592931" y="3146209"/>
            <a:ext cx="8678320" cy="6454437"/>
            <a:chOff x="-789091" y="2687905"/>
            <a:chExt cx="4851561" cy="4001912"/>
          </a:xfrm>
        </p:grpSpPr>
        <p:pic>
          <p:nvPicPr>
            <p:cNvPr id="6" name="Picture 3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373215" y="3279475"/>
              <a:ext cx="3285854" cy="2655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左大括弧 43"/>
            <p:cNvSpPr>
              <a:spLocks/>
            </p:cNvSpPr>
            <p:nvPr/>
          </p:nvSpPr>
          <p:spPr bwMode="auto">
            <a:xfrm rot="16200000">
              <a:off x="996511" y="4942295"/>
              <a:ext cx="202084" cy="2147794"/>
            </a:xfrm>
            <a:prstGeom prst="leftBrace">
              <a:avLst>
                <a:gd name="adj1" fmla="val 62251"/>
                <a:gd name="adj2" fmla="val 50912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2560" b="1">
                <a:ea typeface="新細明體" pitchFamily="18" charset="-120"/>
              </a:endParaRPr>
            </a:p>
          </p:txBody>
        </p:sp>
        <p:sp>
          <p:nvSpPr>
            <p:cNvPr id="8" name="弧形 7"/>
            <p:cNvSpPr/>
            <p:nvPr/>
          </p:nvSpPr>
          <p:spPr bwMode="auto">
            <a:xfrm rot="20179519">
              <a:off x="892746" y="3062512"/>
              <a:ext cx="1482867" cy="1039947"/>
            </a:xfrm>
            <a:prstGeom prst="arc">
              <a:avLst>
                <a:gd name="adj1" fmla="val 16200000"/>
                <a:gd name="adj2" fmla="val 2149685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 sz="2560" b="1"/>
            </a:p>
          </p:txBody>
        </p:sp>
        <p:sp>
          <p:nvSpPr>
            <p:cNvPr id="9" name="左大括弧 50"/>
            <p:cNvSpPr>
              <a:spLocks/>
            </p:cNvSpPr>
            <p:nvPr/>
          </p:nvSpPr>
          <p:spPr bwMode="auto">
            <a:xfrm rot="16200000" flipH="1">
              <a:off x="932396" y="2158881"/>
              <a:ext cx="201209" cy="2018691"/>
            </a:xfrm>
            <a:prstGeom prst="leftBrace">
              <a:avLst>
                <a:gd name="adj1" fmla="val 67298"/>
                <a:gd name="adj2" fmla="val 50000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 sz="2560" b="1">
                <a:ea typeface="新細明體" pitchFamily="18" charset="-120"/>
              </a:endParaRP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28970" y="5708742"/>
              <a:ext cx="1333500" cy="981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2" name="右彎箭號 11"/>
            <p:cNvSpPr/>
            <p:nvPr/>
          </p:nvSpPr>
          <p:spPr bwMode="auto">
            <a:xfrm flipV="1">
              <a:off x="1986394" y="6097728"/>
              <a:ext cx="693804" cy="476283"/>
            </a:xfrm>
            <a:prstGeom prst="bentArrow">
              <a:avLst>
                <a:gd name="adj1" fmla="val 15633"/>
                <a:gd name="adj2" fmla="val 25000"/>
                <a:gd name="adj3" fmla="val 25000"/>
                <a:gd name="adj4" fmla="val 43750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 sz="2560" b="1"/>
            </a:p>
          </p:txBody>
        </p:sp>
        <p:sp>
          <p:nvSpPr>
            <p:cNvPr id="13" name="文字方塊 51"/>
            <p:cNvSpPr txBox="1">
              <a:spLocks noChangeArrowheads="1"/>
            </p:cNvSpPr>
            <p:nvPr/>
          </p:nvSpPr>
          <p:spPr bwMode="auto">
            <a:xfrm>
              <a:off x="-789091" y="6097729"/>
              <a:ext cx="2831437" cy="59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2800" b="1" dirty="0">
                  <a:solidFill>
                    <a:srgbClr val="FF0000"/>
                  </a:solidFill>
                  <a:ea typeface="新細明體" pitchFamily="18" charset="-120"/>
                </a:rPr>
                <a:t>Clustering</a:t>
              </a:r>
              <a:r>
                <a:rPr lang="en-US" altLang="zh-TW" sz="2800" b="1" dirty="0">
                  <a:ea typeface="新細明體" pitchFamily="18" charset="-120"/>
                </a:rPr>
                <a:t> the data according to </a:t>
              </a:r>
              <a:r>
                <a:rPr lang="en-US" altLang="zh-TW" sz="2800" b="1" dirty="0">
                  <a:solidFill>
                    <a:srgbClr val="FF0000"/>
                  </a:solidFill>
                  <a:ea typeface="新細明體" pitchFamily="18" charset="-120"/>
                </a:rPr>
                <a:t>feature</a:t>
              </a:r>
              <a:r>
                <a:rPr lang="en-US" altLang="zh-TW" sz="2800" b="1" dirty="0">
                  <a:ea typeface="新細明體" pitchFamily="18" charset="-120"/>
                </a:rPr>
                <a:t> attributes</a:t>
              </a:r>
              <a:endParaRPr lang="zh-TW" altLang="en-US" sz="2800" b="1" dirty="0">
                <a:ea typeface="新細明體" pitchFamily="18" charset="-120"/>
              </a:endParaRPr>
            </a:p>
          </p:txBody>
        </p:sp>
        <p:sp>
          <p:nvSpPr>
            <p:cNvPr id="14" name="文字方塊 51"/>
            <p:cNvSpPr txBox="1">
              <a:spLocks noChangeArrowheads="1"/>
            </p:cNvSpPr>
            <p:nvPr/>
          </p:nvSpPr>
          <p:spPr bwMode="auto">
            <a:xfrm>
              <a:off x="2317354" y="2687905"/>
              <a:ext cx="984696" cy="59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sz="2800" b="1">
                  <a:ea typeface="新細明體" pitchFamily="18" charset="-120"/>
                </a:rPr>
                <a:t>(answers)</a:t>
              </a:r>
            </a:p>
            <a:p>
              <a:r>
                <a:rPr lang="en-US" altLang="zh-TW" sz="2800" b="1">
                  <a:ea typeface="新細明體" pitchFamily="18" charset="-120"/>
                </a:rPr>
                <a:t>(label)</a:t>
              </a:r>
              <a:endParaRPr lang="zh-TW" altLang="en-US" sz="4000" b="1">
                <a:ea typeface="新細明體" pitchFamily="18" charset="-120"/>
              </a:endParaRPr>
            </a:p>
          </p:txBody>
        </p:sp>
        <p:sp>
          <p:nvSpPr>
            <p:cNvPr id="15" name="文字方塊 51">
              <a:extLst>
                <a:ext uri="{FF2B5EF4-FFF2-40B4-BE49-F238E27FC236}">
                  <a16:creationId xmlns:a16="http://schemas.microsoft.com/office/drawing/2014/main" id="{3940EA41-8302-4942-AEFD-9004F3F4B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279" y="2796125"/>
              <a:ext cx="984696" cy="3244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TW" sz="2800" b="1">
                  <a:ea typeface="新細明體" pitchFamily="18" charset="-120"/>
                </a:rPr>
                <a:t>(features)</a:t>
              </a:r>
              <a:endParaRPr lang="zh-TW" altLang="en-US" sz="4000" b="1">
                <a:ea typeface="新細明體" pitchFamily="18" charset="-120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7991E014-87BE-40DE-89B5-2A6769C41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301" y="3753943"/>
            <a:ext cx="7573351" cy="51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799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1775" y="73446"/>
            <a:ext cx="1502215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algn="ctr">
              <a:spcBef>
                <a:spcPts val="100"/>
              </a:spcBef>
            </a:pPr>
            <a:r>
              <a:rPr lang="en-US" altLang="zh-TW" dirty="0">
                <a:latin typeface="+mj-lt"/>
                <a:ea typeface="Cambria Math" panose="02040503050406030204" pitchFamily="18" charset="0"/>
              </a:rPr>
              <a:t>Example: </a:t>
            </a:r>
            <a:r>
              <a:rPr dirty="0">
                <a:latin typeface="+mj-lt"/>
                <a:ea typeface="Cambria Math" panose="02040503050406030204" pitchFamily="18" charset="0"/>
              </a:rPr>
              <a:t>Linear Regression</a:t>
            </a:r>
          </a:p>
        </p:txBody>
      </p:sp>
      <p:sp>
        <p:nvSpPr>
          <p:cNvPr id="147" name="投影片編號版面配置區 146">
            <a:extLst>
              <a:ext uri="{FF2B5EF4-FFF2-40B4-BE49-F238E27FC236}">
                <a16:creationId xmlns:a16="http://schemas.microsoft.com/office/drawing/2014/main" id="{76E23D3D-34F0-43FC-B405-4E7422AD6D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398875" y="9280525"/>
            <a:ext cx="941388" cy="369888"/>
          </a:xfrm>
        </p:spPr>
        <p:txBody>
          <a:bodyPr/>
          <a:lstStyle/>
          <a:p>
            <a:pPr marL="12701" algn="r">
              <a:spcBef>
                <a:spcPts val="434"/>
              </a:spcBef>
            </a:pPr>
            <a:r>
              <a:rPr lang="en-US" sz="2400" spc="-35">
                <a:latin typeface="+mn-lt"/>
              </a:rPr>
              <a:t>6</a:t>
            </a:r>
            <a:endParaRPr sz="2400" spc="-60" dirty="0">
              <a:latin typeface="+mn-lt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74D509B6-E53A-4047-8B1B-65BFC4BDF968}"/>
              </a:ext>
            </a:extLst>
          </p:cNvPr>
          <p:cNvSpPr/>
          <p:nvPr/>
        </p:nvSpPr>
        <p:spPr>
          <a:xfrm>
            <a:off x="592932" y="7022259"/>
            <a:ext cx="163067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A linear regression problem, with a training set consisting of ten data points, each containing </a:t>
            </a:r>
            <a:r>
              <a:rPr lang="en-US" altLang="zh-TW" sz="2800" dirty="0">
                <a:solidFill>
                  <a:srgbClr val="FF0000"/>
                </a:solidFill>
              </a:rPr>
              <a:t>one feature</a:t>
            </a:r>
            <a:r>
              <a:rPr lang="en-US" altLang="zh-TW" sz="2800" dirty="0"/>
              <a:t>. Because there is only one feature, the weight vector </a:t>
            </a:r>
            <a:r>
              <a:rPr lang="en-US" altLang="zh-TW" sz="2800" i="1" dirty="0"/>
              <a:t>w </a:t>
            </a:r>
            <a:r>
              <a:rPr lang="en-US" altLang="zh-TW" sz="2800" dirty="0"/>
              <a:t>contains only a single parameter to learn, </a:t>
            </a:r>
            <a:r>
              <a:rPr lang="en-US" altLang="zh-TW" sz="2800" i="1" dirty="0"/>
              <a:t>w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 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(Left) Observe that linear regression learns to set </a:t>
            </a:r>
            <a:r>
              <a:rPr lang="en-US" altLang="zh-TW" sz="2800" i="1" dirty="0"/>
              <a:t>w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 such that the line </a:t>
            </a:r>
            <a:r>
              <a:rPr lang="en-US" altLang="zh-TW" sz="2800" i="1" dirty="0"/>
              <a:t>y </a:t>
            </a:r>
            <a:r>
              <a:rPr lang="en-US" altLang="zh-TW" sz="2800" dirty="0"/>
              <a:t>= </a:t>
            </a:r>
            <a:r>
              <a:rPr lang="en-US" altLang="zh-TW" sz="2800" i="1" dirty="0"/>
              <a:t>w</a:t>
            </a:r>
            <a:r>
              <a:rPr lang="en-US" altLang="zh-TW" sz="2800" baseline="-25000" dirty="0"/>
              <a:t>1</a:t>
            </a:r>
            <a:r>
              <a:rPr lang="en-US" altLang="zh-TW" sz="2800" i="1" dirty="0"/>
              <a:t>x </a:t>
            </a:r>
            <a:r>
              <a:rPr lang="en-US" altLang="zh-TW" sz="2800" dirty="0"/>
              <a:t>comes </a:t>
            </a:r>
            <a:r>
              <a:rPr lang="en-US" altLang="zh-TW" sz="2800" dirty="0">
                <a:solidFill>
                  <a:srgbClr val="FF0000"/>
                </a:solidFill>
              </a:rPr>
              <a:t>as close as possible to passing through all the training points</a:t>
            </a:r>
            <a:r>
              <a:rPr lang="en-US" altLang="zh-TW" sz="28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(Right) The plotted point indicates the value of </a:t>
            </a:r>
            <a:r>
              <a:rPr lang="en-US" altLang="zh-TW" sz="2800" i="1" dirty="0"/>
              <a:t>w</a:t>
            </a:r>
            <a:r>
              <a:rPr lang="en-US" altLang="zh-TW" sz="2800" baseline="-25000" dirty="0"/>
              <a:t>1</a:t>
            </a:r>
            <a:r>
              <a:rPr lang="en-US" altLang="zh-TW" sz="2800" dirty="0"/>
              <a:t> found by the normal equations, which we can see minimizes the </a:t>
            </a:r>
            <a:r>
              <a:rPr lang="en-US" altLang="zh-TW" sz="2800" dirty="0">
                <a:solidFill>
                  <a:srgbClr val="FF0000"/>
                </a:solidFill>
              </a:rPr>
              <a:t>mean squared error (MSE) </a:t>
            </a:r>
            <a:r>
              <a:rPr lang="en-US" altLang="zh-TW" sz="2800" dirty="0"/>
              <a:t>on the </a:t>
            </a:r>
            <a:r>
              <a:rPr lang="en-US" altLang="zh-TW" sz="2800" dirty="0">
                <a:solidFill>
                  <a:srgbClr val="FF0000"/>
                </a:solidFill>
              </a:rPr>
              <a:t>training set</a:t>
            </a:r>
            <a:r>
              <a:rPr lang="en-US" altLang="zh-TW" sz="2800" dirty="0"/>
              <a:t>.</a:t>
            </a:r>
            <a:endParaRPr lang="zh-TW" altLang="en-US" sz="2800" dirty="0"/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CD18E38E-425F-4618-A667-193AA541B3B1}"/>
              </a:ext>
            </a:extLst>
          </p:cNvPr>
          <p:cNvSpPr txBox="1"/>
          <p:nvPr/>
        </p:nvSpPr>
        <p:spPr>
          <a:xfrm>
            <a:off x="375189" y="3457405"/>
            <a:ext cx="4817897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/>
              <a:t>Example:</a:t>
            </a:r>
          </a:p>
          <a:p>
            <a:r>
              <a:rPr lang="en-US" altLang="zh-TW" sz="2400"/>
              <a:t>Given dataset </a:t>
            </a:r>
            <a:r>
              <a:rPr lang="en-US" altLang="zh-TW" sz="2400" i="1"/>
              <a:t>D</a:t>
            </a:r>
          </a:p>
          <a:p>
            <a:r>
              <a:rPr lang="en-US" altLang="zh-TW" sz="2400" i="1"/>
              <a:t>D</a:t>
            </a:r>
            <a:r>
              <a:rPr lang="en-US" altLang="zh-TW" sz="2400"/>
              <a:t> = {(0.7, 1.2) (0.5, 0.7) (0.4, 0.6) …}</a:t>
            </a:r>
          </a:p>
          <a:p>
            <a:pPr>
              <a:spcBef>
                <a:spcPts val="1200"/>
              </a:spcBef>
            </a:pPr>
            <a:r>
              <a:rPr lang="en-US" altLang="zh-TW" sz="2400"/>
              <a:t>Learn a linear function</a:t>
            </a:r>
          </a:p>
          <a:p>
            <a:r>
              <a:rPr lang="en-US" altLang="zh-TW" sz="2800" b="1" i="1"/>
              <a:t>y</a:t>
            </a:r>
            <a:r>
              <a:rPr lang="en-US" altLang="zh-TW" sz="2800" b="1"/>
              <a:t> = </a:t>
            </a:r>
            <a:r>
              <a:rPr lang="en-US" altLang="zh-TW" sz="2800">
                <a:solidFill>
                  <a:srgbClr val="FF0000"/>
                </a:solidFill>
              </a:rPr>
              <a:t>1.52</a:t>
            </a:r>
            <a:r>
              <a:rPr lang="en-US" altLang="zh-TW" sz="2800"/>
              <a:t> * </a:t>
            </a:r>
            <a:r>
              <a:rPr lang="en-US" altLang="zh-TW" sz="2800" b="1" i="1"/>
              <a:t>x</a:t>
            </a:r>
          </a:p>
          <a:p>
            <a:pPr>
              <a:spcBef>
                <a:spcPts val="1200"/>
              </a:spcBef>
            </a:pPr>
            <a:r>
              <a:rPr lang="en-US" altLang="zh-TW" sz="2800"/>
              <a:t>Test</a:t>
            </a:r>
          </a:p>
          <a:p>
            <a:r>
              <a:rPr lang="en-US" altLang="zh-TW" sz="2800"/>
              <a:t>Given </a:t>
            </a:r>
            <a:r>
              <a:rPr lang="en-US" altLang="zh-TW" sz="2800" i="1"/>
              <a:t>x</a:t>
            </a:r>
            <a:r>
              <a:rPr lang="en-US" altLang="zh-TW" sz="2800"/>
              <a:t> = 0.8, what is </a:t>
            </a:r>
            <a:r>
              <a:rPr lang="en-US" altLang="zh-TW" sz="2800" i="1"/>
              <a:t>y</a:t>
            </a:r>
            <a:r>
              <a:rPr lang="en-US" altLang="zh-TW" sz="2800"/>
              <a:t>?</a:t>
            </a:r>
            <a:endParaRPr lang="zh-TW" altLang="en-US" sz="2800"/>
          </a:p>
        </p:txBody>
      </p:sp>
      <p:pic>
        <p:nvPicPr>
          <p:cNvPr id="140" name="圖片 139">
            <a:extLst>
              <a:ext uri="{FF2B5EF4-FFF2-40B4-BE49-F238E27FC236}">
                <a16:creationId xmlns:a16="http://schemas.microsoft.com/office/drawing/2014/main" id="{81A71803-6E11-42BF-B2D1-03C548EA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079" y="1596319"/>
            <a:ext cx="11001375" cy="5249201"/>
          </a:xfrm>
          <a:prstGeom prst="rect">
            <a:avLst/>
          </a:prstGeom>
        </p:spPr>
      </p:pic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9F65362-BBAC-4DBF-B1BE-29B1C29C4C3A}"/>
              </a:ext>
            </a:extLst>
          </p:cNvPr>
          <p:cNvSpPr txBox="1"/>
          <p:nvPr/>
        </p:nvSpPr>
        <p:spPr>
          <a:xfrm>
            <a:off x="347034" y="1592784"/>
            <a:ext cx="603198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/>
              <a:t>Given dataset </a:t>
            </a:r>
            <a:r>
              <a:rPr lang="en-US" altLang="zh-TW" sz="3200" i="1"/>
              <a:t>D</a:t>
            </a:r>
            <a:r>
              <a:rPr lang="en-US" altLang="zh-TW" sz="3200"/>
              <a:t> = {(x, y)}</a:t>
            </a:r>
          </a:p>
          <a:p>
            <a:pPr>
              <a:spcBef>
                <a:spcPts val="1200"/>
              </a:spcBef>
            </a:pPr>
            <a:r>
              <a:rPr lang="en-US" altLang="zh-TW" sz="3200"/>
              <a:t>Find relationship between y and x</a:t>
            </a:r>
          </a:p>
          <a:p>
            <a:r>
              <a:rPr lang="en-US" altLang="zh-TW" sz="3200" i="1"/>
              <a:t>y </a:t>
            </a:r>
            <a:r>
              <a:rPr lang="en-US" altLang="zh-TW" sz="3200"/>
              <a:t>= </a:t>
            </a:r>
            <a:r>
              <a:rPr lang="en-US" altLang="zh-TW" sz="3200" i="1">
                <a:solidFill>
                  <a:srgbClr val="FF0000"/>
                </a:solidFill>
              </a:rPr>
              <a:t>w</a:t>
            </a:r>
            <a:r>
              <a:rPr lang="en-US" altLang="zh-TW" sz="3200" baseline="-25000">
                <a:solidFill>
                  <a:srgbClr val="FF0000"/>
                </a:solidFill>
              </a:rPr>
              <a:t>1</a:t>
            </a:r>
            <a:r>
              <a:rPr lang="en-US" altLang="zh-TW" sz="3200" i="1"/>
              <a:t>x </a:t>
            </a:r>
            <a:endParaRPr lang="zh-TW" altLang="en-US" sz="320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BD7A4B5-61E3-40BD-AB2C-19D027A6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  <a:ea typeface="Cambria Math" panose="02040503050406030204" pitchFamily="18" charset="0"/>
              </a:rPr>
              <a:t>Example: Linear Regression</a:t>
            </a:r>
            <a:endParaRPr lang="zh-TW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6F618C92-A01A-4064-AC3F-6058EEA000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7014" y="1809237"/>
                <a:ext cx="10698718" cy="2076963"/>
              </a:xfrm>
            </p:spPr>
            <p:txBody>
              <a:bodyPr/>
              <a:lstStyle/>
              <a:p>
                <a:r>
                  <a:rPr lang="en-US" altLang="zh-TW" sz="3600"/>
                  <a:t>Task </a:t>
                </a:r>
                <a:r>
                  <a:rPr lang="en-US" altLang="zh-TW" sz="3600" i="1"/>
                  <a:t>T </a:t>
                </a:r>
                <a:r>
                  <a:rPr lang="en-US" altLang="zh-TW" sz="3600"/>
                  <a:t>: to predict </a:t>
                </a:r>
                <a:r>
                  <a:rPr lang="en-US" altLang="zh-TW" sz="3600" i="1"/>
                  <a:t>y </a:t>
                </a:r>
                <a:r>
                  <a:rPr lang="en-US" altLang="zh-TW" sz="3600"/>
                  <a:t>from </a:t>
                </a:r>
                <a:r>
                  <a:rPr lang="en-US" altLang="zh-TW" sz="3600" i="1"/>
                  <a:t>x </a:t>
                </a:r>
                <a:r>
                  <a:rPr lang="en-US" altLang="zh-TW" sz="3600"/>
                  <a:t>by outputting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3600" i="1"/>
                  <a:t> </a:t>
                </a:r>
                <a:r>
                  <a:rPr lang="en-US" altLang="zh-TW" sz="3600"/>
                  <a:t>= </a:t>
                </a:r>
                <a:r>
                  <a:rPr lang="en-US" altLang="zh-TW" sz="3600" i="1"/>
                  <a:t>w</a:t>
                </a:r>
                <a:r>
                  <a:rPr lang="en-US" altLang="zh-TW" sz="3600" i="1" baseline="30000"/>
                  <a:t>T</a:t>
                </a:r>
                <a:r>
                  <a:rPr lang="en-US" altLang="zh-TW" sz="3600" i="1"/>
                  <a:t>x</a:t>
                </a:r>
                <a:r>
                  <a:rPr lang="en-US" altLang="zh-TW" sz="3600"/>
                  <a:t>.</a:t>
                </a:r>
              </a:p>
              <a:p>
                <a:r>
                  <a:rPr lang="en-US" altLang="zh-TW" sz="3600"/>
                  <a:t>Performance measure </a:t>
                </a:r>
                <a:r>
                  <a:rPr lang="en-US" altLang="zh-TW" sz="3600" i="1"/>
                  <a:t>P</a:t>
                </a:r>
                <a:r>
                  <a:rPr lang="en-US" altLang="zh-TW" sz="3600" b="1"/>
                  <a:t> </a:t>
                </a:r>
                <a:r>
                  <a:rPr lang="en-US" altLang="zh-TW" sz="3600" b="1">
                    <a:solidFill>
                      <a:srgbClr val="FF0000"/>
                    </a:solidFill>
                  </a:rPr>
                  <a:t>mean squared error </a:t>
                </a:r>
                <a:r>
                  <a:rPr lang="en-US" altLang="zh-TW" sz="3600"/>
                  <a:t>of the model on the test set. </a:t>
                </a:r>
              </a:p>
              <a:p>
                <a:pPr marL="0" indent="0">
                  <a:buNone/>
                </a:pPr>
                <a:endParaRPr lang="en-US" altLang="zh-TW" sz="360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6F618C92-A01A-4064-AC3F-6058EEA000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67014" y="1809237"/>
                <a:ext cx="10698718" cy="2076963"/>
              </a:xfrm>
              <a:blipFill>
                <a:blip r:embed="rId2"/>
                <a:stretch>
                  <a:fillRect l="-1538" t="-4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339C6E9-EC11-4007-BACF-317EBF3036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14</a:t>
            </a:fld>
            <a:endParaRPr lang="tr-T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7026C2-83AF-490C-BC90-F360B01BE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132" y="3690549"/>
            <a:ext cx="7010400" cy="13404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FD2DD7-D1C8-4771-9765-564D7DA32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132" y="5053382"/>
            <a:ext cx="7152363" cy="1260395"/>
          </a:xfrm>
          <a:prstGeom prst="rect">
            <a:avLst/>
          </a:prstGeom>
        </p:spPr>
      </p:pic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A37B0B99-3AC9-49BC-B30A-C9BCCBB0E181}"/>
              </a:ext>
            </a:extLst>
          </p:cNvPr>
          <p:cNvSpPr txBox="1">
            <a:spLocks/>
          </p:cNvSpPr>
          <p:nvPr/>
        </p:nvSpPr>
        <p:spPr bwMode="auto">
          <a:xfrm>
            <a:off x="867013" y="6658061"/>
            <a:ext cx="15956518" cy="286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754" indent="-36575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982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92468" indent="-30479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13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19181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44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706853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60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194526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76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682198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70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43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215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/>
              <a:t>In other words, the error increases whenever the </a:t>
            </a:r>
            <a:r>
              <a:rPr lang="en-US" altLang="zh-TW" sz="3600">
                <a:solidFill>
                  <a:srgbClr val="FF0000"/>
                </a:solidFill>
              </a:rPr>
              <a:t>Euclidean distance </a:t>
            </a:r>
            <a:r>
              <a:rPr lang="en-US" altLang="zh-TW" sz="3600"/>
              <a:t>between the predictions and the targets increases.</a:t>
            </a:r>
          </a:p>
          <a:p>
            <a:r>
              <a:rPr lang="en-US" altLang="zh-TW" sz="3600"/>
              <a:t>To </a:t>
            </a:r>
            <a:r>
              <a:rPr lang="en-US" altLang="zh-TW" sz="3600">
                <a:solidFill>
                  <a:srgbClr val="FF0000"/>
                </a:solidFill>
              </a:rPr>
              <a:t>gain experience </a:t>
            </a:r>
            <a:r>
              <a:rPr lang="en-US" altLang="zh-TW" sz="3600" i="1">
                <a:solidFill>
                  <a:srgbClr val="FF0000"/>
                </a:solidFill>
              </a:rPr>
              <a:t>E</a:t>
            </a:r>
            <a:r>
              <a:rPr lang="en-US" altLang="zh-TW" sz="3600">
                <a:solidFill>
                  <a:srgbClr val="FF0000"/>
                </a:solidFill>
              </a:rPr>
              <a:t> </a:t>
            </a:r>
            <a:r>
              <a:rPr lang="en-US" altLang="zh-TW" sz="3600"/>
              <a:t>by observing a training set (</a:t>
            </a:r>
            <a:r>
              <a:rPr lang="en-US" altLang="zh-TW" sz="3600" i="1"/>
              <a:t>X</a:t>
            </a:r>
            <a:r>
              <a:rPr lang="en-US" altLang="zh-TW" sz="3600" baseline="30000"/>
              <a:t>(train)</a:t>
            </a:r>
            <a:r>
              <a:rPr lang="en-US" altLang="zh-TW" sz="3600" i="1"/>
              <a:t>, y</a:t>
            </a:r>
            <a:r>
              <a:rPr lang="en-US" altLang="zh-TW" sz="3600" baseline="30000"/>
              <a:t>(train)</a:t>
            </a:r>
            <a:r>
              <a:rPr lang="en-US" altLang="zh-TW" sz="3600"/>
              <a:t>).</a:t>
            </a:r>
          </a:p>
          <a:p>
            <a:pPr marL="0" indent="0">
              <a:buFont typeface="Arial" charset="0"/>
              <a:buNone/>
            </a:pPr>
            <a:r>
              <a:rPr lang="en-US" altLang="zh-TW" sz="3600"/>
              <a:t>    i.e., to minimize the </a:t>
            </a:r>
            <a:r>
              <a:rPr lang="en-US" altLang="zh-TW" sz="3600">
                <a:solidFill>
                  <a:srgbClr val="FF0000"/>
                </a:solidFill>
              </a:rPr>
              <a:t>mean squared error </a:t>
            </a:r>
            <a:r>
              <a:rPr lang="en-US" altLang="zh-TW" sz="3600"/>
              <a:t>on the training set, MSE</a:t>
            </a:r>
            <a:r>
              <a:rPr lang="en-US" altLang="zh-TW" sz="3600" baseline="-25000"/>
              <a:t>train</a:t>
            </a:r>
            <a:r>
              <a:rPr lang="en-US" altLang="zh-TW" sz="3600"/>
              <a:t> .</a:t>
            </a:r>
            <a:endParaRPr lang="zh-TW" altLang="en-US" sz="360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9C118E7-81D8-4D4F-B5C6-6AA9D075ECCC}"/>
              </a:ext>
            </a:extLst>
          </p:cNvPr>
          <p:cNvGrpSpPr/>
          <p:nvPr/>
        </p:nvGrpSpPr>
        <p:grpSpPr>
          <a:xfrm>
            <a:off x="11440086" y="1688381"/>
            <a:ext cx="4998032" cy="4797538"/>
            <a:chOff x="11866106" y="4739960"/>
            <a:chExt cx="4998032" cy="4797538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3A93D49-F0AB-46BD-A90A-1ED779E7A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66106" y="4739960"/>
              <a:ext cx="4998032" cy="4797538"/>
            </a:xfrm>
            <a:prstGeom prst="rect">
              <a:avLst/>
            </a:prstGeom>
          </p:spPr>
        </p:pic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C10ECEDE-90B5-4CB9-9E46-E913823720D2}"/>
                </a:ext>
              </a:extLst>
            </p:cNvPr>
            <p:cNvSpPr/>
            <p:nvPr/>
          </p:nvSpPr>
          <p:spPr>
            <a:xfrm>
              <a:off x="13546931" y="7185879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5B5C09A-F075-400F-828D-83E884FE5DE9}"/>
                </a:ext>
              </a:extLst>
            </p:cNvPr>
            <p:cNvSpPr/>
            <p:nvPr/>
          </p:nvSpPr>
          <p:spPr>
            <a:xfrm>
              <a:off x="14470630" y="7139968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8FEECB4F-E5F6-4073-89E0-50D2895A7236}"/>
                </a:ext>
              </a:extLst>
            </p:cNvPr>
            <p:cNvSpPr/>
            <p:nvPr/>
          </p:nvSpPr>
          <p:spPr>
            <a:xfrm>
              <a:off x="15299531" y="6098204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C781BD6-8EDC-42E3-BFE9-A74037C5DDB5}"/>
                </a:ext>
              </a:extLst>
            </p:cNvPr>
            <p:cNvSpPr/>
            <p:nvPr/>
          </p:nvSpPr>
          <p:spPr>
            <a:xfrm>
              <a:off x="16037746" y="6325391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D4B3C49-BE1A-4ACF-A869-EE549B65EB3C}"/>
                </a:ext>
              </a:extLst>
            </p:cNvPr>
            <p:cNvSpPr/>
            <p:nvPr/>
          </p:nvSpPr>
          <p:spPr>
            <a:xfrm>
              <a:off x="13623131" y="7756727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716C621-D78B-47F5-A85F-5A12BD707579}"/>
                  </a:ext>
                </a:extLst>
              </p:cNvPr>
              <p:cNvSpPr txBox="1"/>
              <p:nvPr/>
            </p:nvSpPr>
            <p:spPr>
              <a:xfrm>
                <a:off x="11535616" y="344434"/>
                <a:ext cx="4604979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altLang="zh-TW" sz="2800" b="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80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altLang="zh-TW" sz="2800" b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716C621-D78B-47F5-A85F-5A12BD707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5616" y="344434"/>
                <a:ext cx="4604979" cy="8617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21729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3">
            <a:extLst>
              <a:ext uri="{FF2B5EF4-FFF2-40B4-BE49-F238E27FC236}">
                <a16:creationId xmlns:a16="http://schemas.microsoft.com/office/drawing/2014/main" id="{A235F44B-44D1-4B9A-BED3-9E9440AEFEAB}"/>
              </a:ext>
            </a:extLst>
          </p:cNvPr>
          <p:cNvSpPr txBox="1">
            <a:spLocks/>
          </p:cNvSpPr>
          <p:nvPr/>
        </p:nvSpPr>
        <p:spPr bwMode="auto">
          <a:xfrm>
            <a:off x="738595" y="5171023"/>
            <a:ext cx="11125200" cy="321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754" indent="-36575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982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92468" indent="-30479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13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19181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44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706853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60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194526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76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682198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70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43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215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/>
              <a:t>In linear regression example, we trained the model by minimizing the </a:t>
            </a:r>
            <a:r>
              <a:rPr lang="en-US" altLang="zh-TW" sz="3600" dirty="0">
                <a:solidFill>
                  <a:srgbClr val="FF0000"/>
                </a:solidFill>
              </a:rPr>
              <a:t>training error</a:t>
            </a:r>
            <a:r>
              <a:rPr lang="en-US" altLang="zh-TW" sz="3600" dirty="0"/>
              <a:t>,</a:t>
            </a:r>
          </a:p>
          <a:p>
            <a:endParaRPr lang="en-US" altLang="zh-TW" sz="3600" dirty="0"/>
          </a:p>
          <a:p>
            <a:endParaRPr lang="en-US" altLang="zh-TW" sz="2800" dirty="0"/>
          </a:p>
          <a:p>
            <a:r>
              <a:rPr lang="en-US" altLang="zh-TW" sz="3600" dirty="0"/>
              <a:t>We actually care about the </a:t>
            </a:r>
            <a:r>
              <a:rPr lang="en-US" altLang="zh-TW" sz="3600" dirty="0">
                <a:solidFill>
                  <a:srgbClr val="FF0000"/>
                </a:solidFill>
              </a:rPr>
              <a:t>test error</a:t>
            </a:r>
            <a:r>
              <a:rPr lang="en-US" altLang="zh-TW" sz="3600" dirty="0"/>
              <a:t>,</a:t>
            </a:r>
            <a:endParaRPr lang="zh-TW" altLang="en-US" sz="36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1A2BF6-8E69-41FE-A865-29D362FA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Generalization Error and Training Error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80EB32-9AE1-413C-9007-1F15B8C53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595" y="1666549"/>
            <a:ext cx="15696750" cy="3504473"/>
          </a:xfrm>
        </p:spPr>
        <p:txBody>
          <a:bodyPr/>
          <a:lstStyle/>
          <a:p>
            <a:r>
              <a:rPr lang="en-US" altLang="zh-TW" sz="3600">
                <a:solidFill>
                  <a:srgbClr val="FF0000"/>
                </a:solidFill>
              </a:rPr>
              <a:t>Generalization</a:t>
            </a:r>
          </a:p>
          <a:p>
            <a:pPr lvl="1">
              <a:spcBef>
                <a:spcPts val="0"/>
              </a:spcBef>
            </a:pPr>
            <a:r>
              <a:rPr lang="en-US" altLang="zh-TW" sz="3200"/>
              <a:t>the ability to perform well on previously </a:t>
            </a:r>
            <a:r>
              <a:rPr lang="en-US" altLang="zh-TW" sz="3200">
                <a:solidFill>
                  <a:srgbClr val="FF0000"/>
                </a:solidFill>
              </a:rPr>
              <a:t>unobserved inputs</a:t>
            </a:r>
            <a:endParaRPr lang="en-US" altLang="zh-TW" sz="3200"/>
          </a:p>
          <a:p>
            <a:pPr>
              <a:spcBef>
                <a:spcPts val="0"/>
              </a:spcBef>
            </a:pPr>
            <a:r>
              <a:rPr lang="en-US" altLang="zh-TW" sz="3600">
                <a:solidFill>
                  <a:srgbClr val="FF0000"/>
                </a:solidFill>
              </a:rPr>
              <a:t>Training error</a:t>
            </a:r>
          </a:p>
          <a:p>
            <a:pPr lvl="1">
              <a:spcBef>
                <a:spcPts val="0"/>
              </a:spcBef>
            </a:pPr>
            <a:r>
              <a:rPr lang="en-US" altLang="zh-TW" sz="3200"/>
              <a:t>error measure on the training set</a:t>
            </a:r>
            <a:endParaRPr lang="en-US" altLang="zh-TW" sz="3200" b="1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TW" sz="3600">
                <a:solidFill>
                  <a:srgbClr val="FF0000"/>
                </a:solidFill>
              </a:rPr>
              <a:t>Generalization error </a:t>
            </a:r>
            <a:r>
              <a:rPr lang="en-US" altLang="zh-TW" sz="3600"/>
              <a:t>or </a:t>
            </a:r>
            <a:r>
              <a:rPr lang="en-US" altLang="zh-TW" sz="3600">
                <a:solidFill>
                  <a:srgbClr val="FF0000"/>
                </a:solidFill>
              </a:rPr>
              <a:t>test error</a:t>
            </a:r>
            <a:endParaRPr lang="en-US" altLang="zh-TW" sz="3600"/>
          </a:p>
          <a:p>
            <a:pPr lvl="1">
              <a:spcBef>
                <a:spcPts val="0"/>
              </a:spcBef>
            </a:pPr>
            <a:r>
              <a:rPr lang="en-US" altLang="zh-TW" sz="3200"/>
              <a:t>the expected value of the error on a </a:t>
            </a:r>
            <a:r>
              <a:rPr lang="en-US" altLang="zh-TW" sz="3200">
                <a:solidFill>
                  <a:srgbClr val="FF0000"/>
                </a:solidFill>
              </a:rPr>
              <a:t>new input</a:t>
            </a:r>
            <a:r>
              <a:rPr lang="en-US" altLang="zh-TW" sz="3200"/>
              <a:t>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3BADDE5-C8E0-45CC-A05E-E041D70EB24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114713" y="9399588"/>
            <a:ext cx="1225550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15</a:t>
            </a:fld>
            <a:endParaRPr lang="tr-T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9A546A-2976-4833-9A43-E5CB13FA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31" y="6400800"/>
            <a:ext cx="5694990" cy="10609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8221792-9168-4DE1-91A9-36D268B0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531" y="8414114"/>
            <a:ext cx="6114567" cy="996448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C6E744D1-78E6-4A50-A407-FAB261F3658F}"/>
              </a:ext>
            </a:extLst>
          </p:cNvPr>
          <p:cNvGrpSpPr/>
          <p:nvPr/>
        </p:nvGrpSpPr>
        <p:grpSpPr>
          <a:xfrm>
            <a:off x="11229353" y="4022969"/>
            <a:ext cx="5902950" cy="5147925"/>
            <a:chOff x="11866106" y="4739960"/>
            <a:chExt cx="4998032" cy="479753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AA265B3-4109-420B-B823-20A14D582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6106" y="4739960"/>
              <a:ext cx="4998032" cy="4797538"/>
            </a:xfrm>
            <a:prstGeom prst="rect">
              <a:avLst/>
            </a:prstGeom>
          </p:spPr>
        </p:pic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27C7F6C-6A2E-4D83-9F96-6E898F8C0040}"/>
                </a:ext>
              </a:extLst>
            </p:cNvPr>
            <p:cNvSpPr/>
            <p:nvPr/>
          </p:nvSpPr>
          <p:spPr>
            <a:xfrm>
              <a:off x="13546931" y="7185879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C021484C-71F4-4DF3-971E-B9B4C167268A}"/>
                </a:ext>
              </a:extLst>
            </p:cNvPr>
            <p:cNvSpPr/>
            <p:nvPr/>
          </p:nvSpPr>
          <p:spPr>
            <a:xfrm>
              <a:off x="14470630" y="7139968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FFCD32B-D245-4242-A78E-1932DD5CFD7F}"/>
                </a:ext>
              </a:extLst>
            </p:cNvPr>
            <p:cNvSpPr/>
            <p:nvPr/>
          </p:nvSpPr>
          <p:spPr>
            <a:xfrm>
              <a:off x="15299531" y="6098204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401550E4-62AB-4CC4-BCB9-FBDEEF007D95}"/>
                </a:ext>
              </a:extLst>
            </p:cNvPr>
            <p:cNvSpPr/>
            <p:nvPr/>
          </p:nvSpPr>
          <p:spPr>
            <a:xfrm>
              <a:off x="16037746" y="6325391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22E02A23-86D4-4674-A7E0-4133D62A35DE}"/>
                </a:ext>
              </a:extLst>
            </p:cNvPr>
            <p:cNvSpPr/>
            <p:nvPr/>
          </p:nvSpPr>
          <p:spPr>
            <a:xfrm>
              <a:off x="13623131" y="7756727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D8B8713-8447-4A5B-8C31-6E0B95145B9C}"/>
                  </a:ext>
                </a:extLst>
              </p:cNvPr>
              <p:cNvSpPr/>
              <p:nvPr/>
            </p:nvSpPr>
            <p:spPr>
              <a:xfrm>
                <a:off x="13266213" y="3226634"/>
                <a:ext cx="206659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4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4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TW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4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endParaRPr lang="zh-TW" alt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D8B8713-8447-4A5B-8C31-6E0B95145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6213" y="3226634"/>
                <a:ext cx="2066591" cy="769441"/>
              </a:xfrm>
              <a:prstGeom prst="rect">
                <a:avLst/>
              </a:prstGeom>
              <a:blipFill>
                <a:blip r:embed="rId5"/>
                <a:stretch>
                  <a:fillRect t="-14961" r="-11209" b="-370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917765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2ECCF97-FA71-4B50-A234-B8FCD655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216" y="7845721"/>
            <a:ext cx="2819400" cy="133979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89F00E-EE71-4233-BA31-99902C9AD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9131" y="7094389"/>
            <a:ext cx="3886200" cy="7513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6F1315-D76F-4C6E-B0AD-2224F5C5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Capacity, Overfitting and Underfitting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E2B6F4-A4CA-4508-9776-C74C25C19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57" y="1561512"/>
            <a:ext cx="14816259" cy="2807982"/>
          </a:xfrm>
        </p:spPr>
        <p:txBody>
          <a:bodyPr/>
          <a:lstStyle/>
          <a:p>
            <a:r>
              <a:rPr lang="en-US" altLang="zh-TW" sz="3200" dirty="0"/>
              <a:t>A model’s </a:t>
            </a:r>
            <a:r>
              <a:rPr lang="en-US" altLang="zh-TW" sz="3200" b="1" dirty="0">
                <a:solidFill>
                  <a:srgbClr val="FF0000"/>
                </a:solidFill>
              </a:rPr>
              <a:t>capacity</a:t>
            </a:r>
            <a:r>
              <a:rPr lang="en-US" altLang="zh-TW" sz="3200" dirty="0"/>
              <a:t> is its </a:t>
            </a:r>
            <a:r>
              <a:rPr lang="en-US" altLang="zh-TW" sz="3200" dirty="0">
                <a:solidFill>
                  <a:srgbClr val="FF0000"/>
                </a:solidFill>
              </a:rPr>
              <a:t>ability to fit a wide variety of functions</a:t>
            </a:r>
            <a:r>
              <a:rPr lang="en-US" altLang="zh-TW" sz="3200" dirty="0"/>
              <a:t>.</a:t>
            </a:r>
            <a:endParaRPr lang="en-US" altLang="zh-TW" sz="3200" dirty="0">
              <a:solidFill>
                <a:srgbClr val="FF0000"/>
              </a:solidFill>
            </a:endParaRPr>
          </a:p>
          <a:p>
            <a:r>
              <a:rPr lang="en-US" altLang="zh-TW" sz="3200" dirty="0">
                <a:solidFill>
                  <a:srgbClr val="FF0000"/>
                </a:solidFill>
              </a:rPr>
              <a:t>Underfitting</a:t>
            </a:r>
            <a:r>
              <a:rPr lang="en-US" altLang="zh-TW" sz="3200" dirty="0"/>
              <a:t> occurs when the model is </a:t>
            </a:r>
            <a:r>
              <a:rPr lang="en-US" altLang="zh-TW" sz="3200" dirty="0">
                <a:solidFill>
                  <a:srgbClr val="FF0000"/>
                </a:solidFill>
              </a:rPr>
              <a:t>not</a:t>
            </a:r>
            <a:r>
              <a:rPr lang="en-US" altLang="zh-TW" sz="3200" dirty="0"/>
              <a:t> able to obtain a sufficiently </a:t>
            </a:r>
            <a:r>
              <a:rPr lang="en-US" altLang="zh-TW" sz="3200" dirty="0">
                <a:solidFill>
                  <a:srgbClr val="FF0000"/>
                </a:solidFill>
              </a:rPr>
              <a:t>low error </a:t>
            </a:r>
            <a:r>
              <a:rPr lang="en-US" altLang="zh-TW" sz="3200" dirty="0"/>
              <a:t>value on the training set. </a:t>
            </a:r>
          </a:p>
          <a:p>
            <a:r>
              <a:rPr lang="en-US" altLang="zh-TW" sz="3200" dirty="0">
                <a:solidFill>
                  <a:srgbClr val="FF0000"/>
                </a:solidFill>
              </a:rPr>
              <a:t>Overfitting</a:t>
            </a:r>
            <a:r>
              <a:rPr lang="en-US" altLang="zh-TW" sz="3200" dirty="0"/>
              <a:t> occurs when the gap between the </a:t>
            </a:r>
            <a:r>
              <a:rPr lang="en-US" altLang="zh-TW" sz="3200" dirty="0">
                <a:solidFill>
                  <a:srgbClr val="FF0000"/>
                </a:solidFill>
              </a:rPr>
              <a:t>training error </a:t>
            </a:r>
            <a:r>
              <a:rPr lang="en-US" altLang="zh-TW" sz="3200" dirty="0"/>
              <a:t>and </a:t>
            </a:r>
            <a:r>
              <a:rPr lang="en-US" altLang="zh-TW" sz="3200" dirty="0">
                <a:solidFill>
                  <a:srgbClr val="FF0000"/>
                </a:solidFill>
              </a:rPr>
              <a:t>test error </a:t>
            </a:r>
            <a:r>
              <a:rPr lang="en-US" altLang="zh-TW" sz="3200" dirty="0"/>
              <a:t>is too large.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5CB54C-6314-4DED-B47C-EA939F2755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114713" y="9399588"/>
            <a:ext cx="1225550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16</a:t>
            </a:fld>
            <a:endParaRPr lang="tr-TR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6907FAE-34F7-4EFD-8096-26502B42F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" y="4528673"/>
            <a:ext cx="8546543" cy="398694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AB6DE33-4EF8-4A65-9F5B-523F7C6EDA2D}"/>
              </a:ext>
            </a:extLst>
          </p:cNvPr>
          <p:cNvSpPr txBox="1"/>
          <p:nvPr/>
        </p:nvSpPr>
        <p:spPr>
          <a:xfrm>
            <a:off x="5241131" y="8587523"/>
            <a:ext cx="464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Overfitting: model performs well on training data but poor on test data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7CE9E13-F6E0-4EA7-BA73-D8F5AA1442AE}"/>
              </a:ext>
            </a:extLst>
          </p:cNvPr>
          <p:cNvGrpSpPr/>
          <p:nvPr/>
        </p:nvGrpSpPr>
        <p:grpSpPr>
          <a:xfrm>
            <a:off x="9257423" y="4079623"/>
            <a:ext cx="7454533" cy="3314168"/>
            <a:chOff x="10275433" y="4188530"/>
            <a:chExt cx="6745715" cy="3314168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F602417-58FD-4615-8D0F-4BAE0915D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5433" y="4188530"/>
              <a:ext cx="6745715" cy="2710243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5F0FDCB-3E4B-4232-813C-FF951E466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07951" y="6928883"/>
              <a:ext cx="2209800" cy="573815"/>
            </a:xfrm>
            <a:prstGeom prst="rect">
              <a:avLst/>
            </a:prstGeom>
          </p:spPr>
        </p:pic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057B42C-84D3-49F4-B552-338D3045A89F}"/>
                </a:ext>
              </a:extLst>
            </p:cNvPr>
            <p:cNvGrpSpPr/>
            <p:nvPr/>
          </p:nvGrpSpPr>
          <p:grpSpPr>
            <a:xfrm>
              <a:off x="15770916" y="5325206"/>
              <a:ext cx="121659" cy="454418"/>
              <a:chOff x="15770916" y="5325206"/>
              <a:chExt cx="121659" cy="454418"/>
            </a:xfrm>
          </p:grpSpPr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EBD8C68C-ED66-4C2A-8CA8-F5DDC820797F}"/>
                  </a:ext>
                </a:extLst>
              </p:cNvPr>
              <p:cNvSpPr/>
              <p:nvPr/>
            </p:nvSpPr>
            <p:spPr>
              <a:xfrm>
                <a:off x="15784575" y="5325206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696A1C80-854B-465E-86CC-6582C6E8CE01}"/>
                  </a:ext>
                </a:extLst>
              </p:cNvPr>
              <p:cNvSpPr/>
              <p:nvPr/>
            </p:nvSpPr>
            <p:spPr>
              <a:xfrm>
                <a:off x="15770916" y="567162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DA4083B6-308E-4122-B0BD-490229A4FBA8}"/>
                </a:ext>
              </a:extLst>
            </p:cNvPr>
            <p:cNvGrpSpPr/>
            <p:nvPr/>
          </p:nvGrpSpPr>
          <p:grpSpPr>
            <a:xfrm>
              <a:off x="13465802" y="5316442"/>
              <a:ext cx="121659" cy="454418"/>
              <a:chOff x="15770916" y="5325206"/>
              <a:chExt cx="121659" cy="454418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187024FE-797B-41E7-890F-B40A00F796FD}"/>
                  </a:ext>
                </a:extLst>
              </p:cNvPr>
              <p:cNvSpPr/>
              <p:nvPr/>
            </p:nvSpPr>
            <p:spPr>
              <a:xfrm>
                <a:off x="15784575" y="5325206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BF43149A-6118-4784-B150-F6E03F18848F}"/>
                  </a:ext>
                </a:extLst>
              </p:cNvPr>
              <p:cNvSpPr/>
              <p:nvPr/>
            </p:nvSpPr>
            <p:spPr>
              <a:xfrm>
                <a:off x="15770916" y="567162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206AFE5-F87C-4846-A397-3604959A727D}"/>
                </a:ext>
              </a:extLst>
            </p:cNvPr>
            <p:cNvGrpSpPr/>
            <p:nvPr/>
          </p:nvGrpSpPr>
          <p:grpSpPr>
            <a:xfrm>
              <a:off x="11122732" y="5328665"/>
              <a:ext cx="121659" cy="454418"/>
              <a:chOff x="15770916" y="5325206"/>
              <a:chExt cx="121659" cy="454418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B99E585B-4AF6-4388-8975-C9D401241701}"/>
                  </a:ext>
                </a:extLst>
              </p:cNvPr>
              <p:cNvSpPr/>
              <p:nvPr/>
            </p:nvSpPr>
            <p:spPr>
              <a:xfrm>
                <a:off x="15784575" y="5325206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9229C9FB-CC5D-4B33-A31B-006C38723C03}"/>
                  </a:ext>
                </a:extLst>
              </p:cNvPr>
              <p:cNvSpPr/>
              <p:nvPr/>
            </p:nvSpPr>
            <p:spPr>
              <a:xfrm>
                <a:off x="15770916" y="5671624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52647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6298" y="147218"/>
            <a:ext cx="14863951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 algn="ctr">
              <a:spcBef>
                <a:spcPts val="100"/>
              </a:spcBef>
            </a:pPr>
            <a:r>
              <a:rPr lang="en-US" dirty="0">
                <a:latin typeface="+mj-lt"/>
                <a:ea typeface="Cambria Math" panose="02040503050406030204" pitchFamily="18" charset="0"/>
              </a:rPr>
              <a:t>Capacity, </a:t>
            </a:r>
            <a:r>
              <a:rPr dirty="0">
                <a:latin typeface="+mj-lt"/>
                <a:ea typeface="Cambria Math" panose="02040503050406030204" pitchFamily="18" charset="0"/>
              </a:rPr>
              <a:t>Bias and Variance</a:t>
            </a: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C1A635B1-94E6-42BB-A4D4-3CE38D61568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663" y="9296400"/>
            <a:ext cx="609600" cy="430213"/>
          </a:xfrm>
        </p:spPr>
        <p:txBody>
          <a:bodyPr/>
          <a:lstStyle/>
          <a:p>
            <a:pPr marL="12701" algn="r">
              <a:spcBef>
                <a:spcPts val="434"/>
              </a:spcBef>
            </a:pPr>
            <a:r>
              <a:rPr lang="en-US" sz="2400" spc="-35">
                <a:latin typeface="+mn-lt"/>
              </a:rPr>
              <a:t>11</a:t>
            </a:r>
            <a:endParaRPr sz="2400" spc="-60" dirty="0">
              <a:latin typeface="+mn-lt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1EA0EFB2-7000-49D7-9BBE-07D1DC398FAC}"/>
              </a:ext>
            </a:extLst>
          </p:cNvPr>
          <p:cNvGrpSpPr/>
          <p:nvPr/>
        </p:nvGrpSpPr>
        <p:grpSpPr>
          <a:xfrm>
            <a:off x="501298" y="1668967"/>
            <a:ext cx="11323029" cy="5586049"/>
            <a:chOff x="3519302" y="1691697"/>
            <a:chExt cx="11323029" cy="5586049"/>
          </a:xfrm>
        </p:grpSpPr>
        <p:sp>
          <p:nvSpPr>
            <p:cNvPr id="3" name="object 3"/>
            <p:cNvSpPr txBox="1"/>
            <p:nvPr/>
          </p:nvSpPr>
          <p:spPr>
            <a:xfrm>
              <a:off x="13172255" y="6504901"/>
              <a:ext cx="1670076" cy="50783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1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Georgia"/>
                </a:rPr>
                <a:t>Capacity</a:t>
              </a: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Georgia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860765" y="2362200"/>
              <a:ext cx="9577705" cy="3482340"/>
            </a:xfrm>
            <a:custGeom>
              <a:avLst/>
              <a:gdLst/>
              <a:ahLst/>
              <a:cxnLst/>
              <a:rect l="l" t="t" r="r" b="b"/>
              <a:pathLst>
                <a:path w="9577705" h="3482340">
                  <a:moveTo>
                    <a:pt x="0" y="0"/>
                  </a:moveTo>
                  <a:lnTo>
                    <a:pt x="318627" y="909177"/>
                  </a:lnTo>
                  <a:lnTo>
                    <a:pt x="567832" y="1450662"/>
                  </a:lnTo>
                  <a:lnTo>
                    <a:pt x="876311" y="1839038"/>
                  </a:lnTo>
                  <a:lnTo>
                    <a:pt x="1372760" y="2288887"/>
                  </a:lnTo>
                  <a:lnTo>
                    <a:pt x="1410289" y="2321095"/>
                  </a:lnTo>
                  <a:lnTo>
                    <a:pt x="1448358" y="2352772"/>
                  </a:lnTo>
                  <a:lnTo>
                    <a:pt x="1486954" y="2383921"/>
                  </a:lnTo>
                  <a:lnTo>
                    <a:pt x="1526063" y="2414546"/>
                  </a:lnTo>
                  <a:lnTo>
                    <a:pt x="1565674" y="2444651"/>
                  </a:lnTo>
                  <a:lnTo>
                    <a:pt x="1605774" y="2474240"/>
                  </a:lnTo>
                  <a:lnTo>
                    <a:pt x="1646350" y="2503317"/>
                  </a:lnTo>
                  <a:lnTo>
                    <a:pt x="1687388" y="2531885"/>
                  </a:lnTo>
                  <a:lnTo>
                    <a:pt x="1728877" y="2559950"/>
                  </a:lnTo>
                  <a:lnTo>
                    <a:pt x="1770803" y="2587514"/>
                  </a:lnTo>
                  <a:lnTo>
                    <a:pt x="1813153" y="2614582"/>
                  </a:lnTo>
                  <a:lnTo>
                    <a:pt x="1855916" y="2641157"/>
                  </a:lnTo>
                  <a:lnTo>
                    <a:pt x="1899077" y="2667244"/>
                  </a:lnTo>
                  <a:lnTo>
                    <a:pt x="1942625" y="2692846"/>
                  </a:lnTo>
                  <a:lnTo>
                    <a:pt x="1986546" y="2717968"/>
                  </a:lnTo>
                  <a:lnTo>
                    <a:pt x="2030827" y="2742612"/>
                  </a:lnTo>
                  <a:lnTo>
                    <a:pt x="2075457" y="2766784"/>
                  </a:lnTo>
                  <a:lnTo>
                    <a:pt x="2120421" y="2790488"/>
                  </a:lnTo>
                  <a:lnTo>
                    <a:pt x="2165708" y="2813726"/>
                  </a:lnTo>
                  <a:lnTo>
                    <a:pt x="2211304" y="2836503"/>
                  </a:lnTo>
                  <a:lnTo>
                    <a:pt x="2257197" y="2858823"/>
                  </a:lnTo>
                  <a:lnTo>
                    <a:pt x="2303373" y="2880690"/>
                  </a:lnTo>
                  <a:lnTo>
                    <a:pt x="2349821" y="2902108"/>
                  </a:lnTo>
                  <a:lnTo>
                    <a:pt x="2396527" y="2923081"/>
                  </a:lnTo>
                  <a:lnTo>
                    <a:pt x="2443478" y="2943612"/>
                  </a:lnTo>
                  <a:lnTo>
                    <a:pt x="2490662" y="2963706"/>
                  </a:lnTo>
                  <a:lnTo>
                    <a:pt x="2538066" y="2983366"/>
                  </a:lnTo>
                  <a:lnTo>
                    <a:pt x="2585676" y="3002597"/>
                  </a:lnTo>
                  <a:lnTo>
                    <a:pt x="2633482" y="3021402"/>
                  </a:lnTo>
                  <a:lnTo>
                    <a:pt x="2681468" y="3039785"/>
                  </a:lnTo>
                  <a:lnTo>
                    <a:pt x="2729623" y="3057751"/>
                  </a:lnTo>
                  <a:lnTo>
                    <a:pt x="2777934" y="3075303"/>
                  </a:lnTo>
                  <a:lnTo>
                    <a:pt x="2826388" y="3092445"/>
                  </a:lnTo>
                  <a:lnTo>
                    <a:pt x="2874973" y="3109181"/>
                  </a:lnTo>
                  <a:lnTo>
                    <a:pt x="2923675" y="3125515"/>
                  </a:lnTo>
                  <a:lnTo>
                    <a:pt x="2972481" y="3141451"/>
                  </a:lnTo>
                  <a:lnTo>
                    <a:pt x="3021379" y="3156992"/>
                  </a:lnTo>
                  <a:lnTo>
                    <a:pt x="3070357" y="3172144"/>
                  </a:lnTo>
                  <a:lnTo>
                    <a:pt x="3119401" y="3186909"/>
                  </a:lnTo>
                  <a:lnTo>
                    <a:pt x="3168498" y="3201292"/>
                  </a:lnTo>
                  <a:lnTo>
                    <a:pt x="3217636" y="3215296"/>
                  </a:lnTo>
                  <a:lnTo>
                    <a:pt x="3266802" y="3228926"/>
                  </a:lnTo>
                  <a:lnTo>
                    <a:pt x="3315983" y="3242185"/>
                  </a:lnTo>
                  <a:lnTo>
                    <a:pt x="3365166" y="3255078"/>
                  </a:lnTo>
                  <a:lnTo>
                    <a:pt x="3414339" y="3267608"/>
                  </a:lnTo>
                  <a:lnTo>
                    <a:pt x="3463488" y="3279779"/>
                  </a:lnTo>
                  <a:lnTo>
                    <a:pt x="3512602" y="3291595"/>
                  </a:lnTo>
                  <a:lnTo>
                    <a:pt x="3561666" y="3303060"/>
                  </a:lnTo>
                  <a:lnTo>
                    <a:pt x="3610669" y="3314179"/>
                  </a:lnTo>
                  <a:lnTo>
                    <a:pt x="3659597" y="3324954"/>
                  </a:lnTo>
                  <a:lnTo>
                    <a:pt x="3708439" y="3335390"/>
                  </a:lnTo>
                  <a:lnTo>
                    <a:pt x="3757180" y="3345491"/>
                  </a:lnTo>
                  <a:lnTo>
                    <a:pt x="3805808" y="3355261"/>
                  </a:lnTo>
                  <a:lnTo>
                    <a:pt x="3854310" y="3364703"/>
                  </a:lnTo>
                  <a:lnTo>
                    <a:pt x="3902674" y="3373822"/>
                  </a:lnTo>
                  <a:lnTo>
                    <a:pt x="3950887" y="3382621"/>
                  </a:lnTo>
                  <a:lnTo>
                    <a:pt x="3998936" y="3391105"/>
                  </a:lnTo>
                  <a:lnTo>
                    <a:pt x="4046808" y="3399277"/>
                  </a:lnTo>
                  <a:lnTo>
                    <a:pt x="4094490" y="3407142"/>
                  </a:lnTo>
                  <a:lnTo>
                    <a:pt x="4141970" y="3414703"/>
                  </a:lnTo>
                  <a:lnTo>
                    <a:pt x="4189235" y="3421964"/>
                  </a:lnTo>
                  <a:lnTo>
                    <a:pt x="4236271" y="3428929"/>
                  </a:lnTo>
                  <a:lnTo>
                    <a:pt x="4283067" y="3435602"/>
                  </a:lnTo>
                  <a:lnTo>
                    <a:pt x="4329609" y="3441987"/>
                  </a:lnTo>
                  <a:lnTo>
                    <a:pt x="4375885" y="3448088"/>
                  </a:lnTo>
                  <a:lnTo>
                    <a:pt x="4421881" y="3453909"/>
                  </a:lnTo>
                  <a:lnTo>
                    <a:pt x="4467586" y="3459454"/>
                  </a:lnTo>
                  <a:lnTo>
                    <a:pt x="4512985" y="3464726"/>
                  </a:lnTo>
                  <a:lnTo>
                    <a:pt x="4552343" y="3468805"/>
                  </a:lnTo>
                  <a:lnTo>
                    <a:pt x="4593465" y="3472316"/>
                  </a:lnTo>
                  <a:lnTo>
                    <a:pt x="4636294" y="3475273"/>
                  </a:lnTo>
                  <a:lnTo>
                    <a:pt x="4680772" y="3477688"/>
                  </a:lnTo>
                  <a:lnTo>
                    <a:pt x="4726842" y="3479575"/>
                  </a:lnTo>
                  <a:lnTo>
                    <a:pt x="4774445" y="3480947"/>
                  </a:lnTo>
                  <a:lnTo>
                    <a:pt x="4823525" y="3481817"/>
                  </a:lnTo>
                  <a:lnTo>
                    <a:pt x="4874023" y="3482198"/>
                  </a:lnTo>
                  <a:lnTo>
                    <a:pt x="4925882" y="3482103"/>
                  </a:lnTo>
                  <a:lnTo>
                    <a:pt x="4979045" y="3481545"/>
                  </a:lnTo>
                  <a:lnTo>
                    <a:pt x="5033453" y="3480538"/>
                  </a:lnTo>
                  <a:lnTo>
                    <a:pt x="5089050" y="3479095"/>
                  </a:lnTo>
                  <a:lnTo>
                    <a:pt x="5145777" y="3477228"/>
                  </a:lnTo>
                  <a:lnTo>
                    <a:pt x="5203577" y="3474950"/>
                  </a:lnTo>
                  <a:lnTo>
                    <a:pt x="5262392" y="3472276"/>
                  </a:lnTo>
                  <a:lnTo>
                    <a:pt x="5322166" y="3469218"/>
                  </a:lnTo>
                  <a:lnTo>
                    <a:pt x="5382839" y="3465789"/>
                  </a:lnTo>
                  <a:lnTo>
                    <a:pt x="5444355" y="3462002"/>
                  </a:lnTo>
                  <a:lnTo>
                    <a:pt x="5506655" y="3457870"/>
                  </a:lnTo>
                  <a:lnTo>
                    <a:pt x="5569683" y="3453407"/>
                  </a:lnTo>
                  <a:lnTo>
                    <a:pt x="5633381" y="3448625"/>
                  </a:lnTo>
                  <a:lnTo>
                    <a:pt x="5697691" y="3443538"/>
                  </a:lnTo>
                  <a:lnTo>
                    <a:pt x="5762555" y="3438159"/>
                  </a:lnTo>
                  <a:lnTo>
                    <a:pt x="5827915" y="3432500"/>
                  </a:lnTo>
                  <a:lnTo>
                    <a:pt x="5893716" y="3426576"/>
                  </a:lnTo>
                  <a:lnTo>
                    <a:pt x="5959897" y="3420398"/>
                  </a:lnTo>
                  <a:lnTo>
                    <a:pt x="6026403" y="3413981"/>
                  </a:lnTo>
                  <a:lnTo>
                    <a:pt x="6093175" y="3407337"/>
                  </a:lnTo>
                  <a:lnTo>
                    <a:pt x="6160156" y="3400480"/>
                  </a:lnTo>
                  <a:lnTo>
                    <a:pt x="6227288" y="3393422"/>
                  </a:lnTo>
                  <a:lnTo>
                    <a:pt x="6294513" y="3386177"/>
                  </a:lnTo>
                  <a:lnTo>
                    <a:pt x="6361775" y="3378758"/>
                  </a:lnTo>
                  <a:lnTo>
                    <a:pt x="6429014" y="3371177"/>
                  </a:lnTo>
                  <a:lnTo>
                    <a:pt x="6496175" y="3363448"/>
                  </a:lnTo>
                  <a:lnTo>
                    <a:pt x="6563198" y="3355585"/>
                  </a:lnTo>
                  <a:lnTo>
                    <a:pt x="6630027" y="3347600"/>
                  </a:lnTo>
                  <a:lnTo>
                    <a:pt x="6696604" y="3339506"/>
                  </a:lnTo>
                  <a:lnTo>
                    <a:pt x="6762871" y="3331316"/>
                  </a:lnTo>
                  <a:lnTo>
                    <a:pt x="6828770" y="3323045"/>
                  </a:lnTo>
                  <a:lnTo>
                    <a:pt x="6894245" y="3314703"/>
                  </a:lnTo>
                  <a:lnTo>
                    <a:pt x="6959237" y="3306306"/>
                  </a:lnTo>
                  <a:lnTo>
                    <a:pt x="7023689" y="3297865"/>
                  </a:lnTo>
                  <a:lnTo>
                    <a:pt x="7087542" y="3289395"/>
                  </a:lnTo>
                  <a:lnTo>
                    <a:pt x="7150741" y="3280907"/>
                  </a:lnTo>
                  <a:lnTo>
                    <a:pt x="7213226" y="3272416"/>
                  </a:lnTo>
                  <a:lnTo>
                    <a:pt x="7274941" y="3263934"/>
                  </a:lnTo>
                  <a:lnTo>
                    <a:pt x="7335828" y="3255474"/>
                  </a:lnTo>
                  <a:lnTo>
                    <a:pt x="7395828" y="3247051"/>
                  </a:lnTo>
                  <a:lnTo>
                    <a:pt x="7454885" y="3238675"/>
                  </a:lnTo>
                  <a:lnTo>
                    <a:pt x="7512941" y="3230362"/>
                  </a:lnTo>
                  <a:lnTo>
                    <a:pt x="7569938" y="3222123"/>
                  </a:lnTo>
                  <a:lnTo>
                    <a:pt x="7625819" y="3213973"/>
                  </a:lnTo>
                  <a:lnTo>
                    <a:pt x="7680526" y="3205923"/>
                  </a:lnTo>
                  <a:lnTo>
                    <a:pt x="7734001" y="3197988"/>
                  </a:lnTo>
                  <a:lnTo>
                    <a:pt x="7786188" y="3190180"/>
                  </a:lnTo>
                  <a:lnTo>
                    <a:pt x="7837027" y="3182513"/>
                  </a:lnTo>
                  <a:lnTo>
                    <a:pt x="7886462" y="3174999"/>
                  </a:lnTo>
                  <a:lnTo>
                    <a:pt x="7934435" y="3167651"/>
                  </a:lnTo>
                  <a:lnTo>
                    <a:pt x="7980888" y="3160484"/>
                  </a:lnTo>
                  <a:lnTo>
                    <a:pt x="8025764" y="3153510"/>
                  </a:lnTo>
                  <a:lnTo>
                    <a:pt x="8069005" y="3146741"/>
                  </a:lnTo>
                  <a:lnTo>
                    <a:pt x="8110554" y="3140192"/>
                  </a:lnTo>
                  <a:lnTo>
                    <a:pt x="8150352" y="3133874"/>
                  </a:lnTo>
                  <a:lnTo>
                    <a:pt x="8188343" y="3127803"/>
                  </a:lnTo>
                  <a:lnTo>
                    <a:pt x="8258671" y="3116447"/>
                  </a:lnTo>
                  <a:lnTo>
                    <a:pt x="8321077" y="3106231"/>
                  </a:lnTo>
                  <a:lnTo>
                    <a:pt x="8375099" y="3097258"/>
                  </a:lnTo>
                  <a:lnTo>
                    <a:pt x="8420278" y="3089634"/>
                  </a:lnTo>
                  <a:lnTo>
                    <a:pt x="8470455" y="3080955"/>
                  </a:lnTo>
                  <a:lnTo>
                    <a:pt x="8509273" y="3072816"/>
                  </a:lnTo>
                  <a:lnTo>
                    <a:pt x="8527385" y="3068253"/>
                  </a:lnTo>
                  <a:lnTo>
                    <a:pt x="8595275" y="3052243"/>
                  </a:lnTo>
                  <a:lnTo>
                    <a:pt x="8642625" y="3041344"/>
                  </a:lnTo>
                  <a:lnTo>
                    <a:pt x="8697294" y="3028880"/>
                  </a:lnTo>
                  <a:lnTo>
                    <a:pt x="8758069" y="3015127"/>
                  </a:lnTo>
                  <a:lnTo>
                    <a:pt x="8823735" y="3000357"/>
                  </a:lnTo>
                  <a:lnTo>
                    <a:pt x="8893080" y="2984845"/>
                  </a:lnTo>
                  <a:lnTo>
                    <a:pt x="8964889" y="2968865"/>
                  </a:lnTo>
                  <a:lnTo>
                    <a:pt x="9037950" y="2952690"/>
                  </a:lnTo>
                  <a:lnTo>
                    <a:pt x="9111047" y="2936595"/>
                  </a:lnTo>
                  <a:lnTo>
                    <a:pt x="9182969" y="2920853"/>
                  </a:lnTo>
                  <a:lnTo>
                    <a:pt x="9252501" y="2905738"/>
                  </a:lnTo>
                  <a:lnTo>
                    <a:pt x="9318429" y="2891524"/>
                  </a:lnTo>
                  <a:lnTo>
                    <a:pt x="9379541" y="2878486"/>
                  </a:lnTo>
                  <a:lnTo>
                    <a:pt x="9434622" y="2866897"/>
                  </a:lnTo>
                  <a:lnTo>
                    <a:pt x="9482459" y="2857030"/>
                  </a:lnTo>
                  <a:lnTo>
                    <a:pt x="9521839" y="2849161"/>
                  </a:lnTo>
                  <a:lnTo>
                    <a:pt x="9570371" y="2840508"/>
                  </a:lnTo>
                  <a:lnTo>
                    <a:pt x="9577095" y="2840273"/>
                  </a:lnTo>
                  <a:lnTo>
                    <a:pt x="9546349" y="2853562"/>
                  </a:lnTo>
                  <a:lnTo>
                    <a:pt x="9476768" y="2873750"/>
                  </a:lnTo>
                  <a:lnTo>
                    <a:pt x="9406813" y="2892197"/>
                  </a:lnTo>
                  <a:lnTo>
                    <a:pt x="9374948" y="2900266"/>
                  </a:lnTo>
                </a:path>
              </a:pathLst>
            </a:custGeom>
            <a:ln w="110485">
              <a:solidFill>
                <a:srgbClr val="AB393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629805" y="6426336"/>
              <a:ext cx="9688195" cy="0"/>
            </a:xfrm>
            <a:custGeom>
              <a:avLst/>
              <a:gdLst/>
              <a:ahLst/>
              <a:cxnLst/>
              <a:rect l="l" t="t" r="r" b="b"/>
              <a:pathLst>
                <a:path w="9688195">
                  <a:moveTo>
                    <a:pt x="0" y="0"/>
                  </a:moveTo>
                  <a:lnTo>
                    <a:pt x="9688085" y="0"/>
                  </a:lnTo>
                </a:path>
              </a:pathLst>
            </a:custGeom>
            <a:ln w="36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315452" y="6315887"/>
              <a:ext cx="297180" cy="220979"/>
            </a:xfrm>
            <a:custGeom>
              <a:avLst/>
              <a:gdLst/>
              <a:ahLst/>
              <a:cxnLst/>
              <a:rect l="l" t="t" r="r" b="b"/>
              <a:pathLst>
                <a:path w="297179" h="220979">
                  <a:moveTo>
                    <a:pt x="4914" y="0"/>
                  </a:moveTo>
                  <a:lnTo>
                    <a:pt x="0" y="220903"/>
                  </a:lnTo>
                  <a:lnTo>
                    <a:pt x="297065" y="117005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315422" y="6315890"/>
              <a:ext cx="297180" cy="220979"/>
            </a:xfrm>
            <a:custGeom>
              <a:avLst/>
              <a:gdLst/>
              <a:ahLst/>
              <a:cxnLst/>
              <a:rect l="l" t="t" r="r" b="b"/>
              <a:pathLst>
                <a:path w="297179" h="220979">
                  <a:moveTo>
                    <a:pt x="297069" y="117002"/>
                  </a:moveTo>
                  <a:lnTo>
                    <a:pt x="4935" y="0"/>
                  </a:lnTo>
                  <a:lnTo>
                    <a:pt x="0" y="220893"/>
                  </a:lnTo>
                  <a:lnTo>
                    <a:pt x="297069" y="117002"/>
                  </a:lnTo>
                  <a:close/>
                </a:path>
              </a:pathLst>
            </a:custGeom>
            <a:ln w="36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629804" y="1986337"/>
              <a:ext cx="0" cy="4440555"/>
            </a:xfrm>
            <a:custGeom>
              <a:avLst/>
              <a:gdLst/>
              <a:ahLst/>
              <a:cxnLst/>
              <a:rect l="l" t="t" r="r" b="b"/>
              <a:pathLst>
                <a:path h="4440555">
                  <a:moveTo>
                    <a:pt x="0" y="4440001"/>
                  </a:moveTo>
                  <a:lnTo>
                    <a:pt x="0" y="0"/>
                  </a:lnTo>
                </a:path>
              </a:pathLst>
            </a:custGeom>
            <a:ln w="368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519302" y="1691702"/>
              <a:ext cx="221615" cy="294640"/>
            </a:xfrm>
            <a:custGeom>
              <a:avLst/>
              <a:gdLst/>
              <a:ahLst/>
              <a:cxnLst/>
              <a:rect l="l" t="t" r="r" b="b"/>
              <a:pathLst>
                <a:path w="221615" h="294639">
                  <a:moveTo>
                    <a:pt x="110509" y="0"/>
                  </a:moveTo>
                  <a:lnTo>
                    <a:pt x="0" y="294614"/>
                  </a:lnTo>
                  <a:lnTo>
                    <a:pt x="221011" y="294614"/>
                  </a:lnTo>
                  <a:lnTo>
                    <a:pt x="1105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519302" y="1691697"/>
              <a:ext cx="221615" cy="294640"/>
            </a:xfrm>
            <a:custGeom>
              <a:avLst/>
              <a:gdLst/>
              <a:ahLst/>
              <a:cxnLst/>
              <a:rect l="l" t="t" r="r" b="b"/>
              <a:pathLst>
                <a:path w="221615" h="294639">
                  <a:moveTo>
                    <a:pt x="110503" y="0"/>
                  </a:moveTo>
                  <a:lnTo>
                    <a:pt x="0" y="294637"/>
                  </a:lnTo>
                  <a:lnTo>
                    <a:pt x="221006" y="294637"/>
                  </a:lnTo>
                  <a:lnTo>
                    <a:pt x="110503" y="0"/>
                  </a:lnTo>
                  <a:close/>
                </a:path>
              </a:pathLst>
            </a:custGeom>
            <a:ln w="36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837668" y="2570019"/>
              <a:ext cx="9845040" cy="3787140"/>
            </a:xfrm>
            <a:custGeom>
              <a:avLst/>
              <a:gdLst/>
              <a:ahLst/>
              <a:cxnLst/>
              <a:rect l="l" t="t" r="r" b="b"/>
              <a:pathLst>
                <a:path w="9845040" h="3787140">
                  <a:moveTo>
                    <a:pt x="0" y="0"/>
                  </a:moveTo>
                  <a:lnTo>
                    <a:pt x="294983" y="934258"/>
                  </a:lnTo>
                  <a:lnTo>
                    <a:pt x="532046" y="1488622"/>
                  </a:lnTo>
                  <a:lnTo>
                    <a:pt x="836051" y="1881743"/>
                  </a:lnTo>
                  <a:lnTo>
                    <a:pt x="1331859" y="2332270"/>
                  </a:lnTo>
                  <a:lnTo>
                    <a:pt x="1368356" y="2363646"/>
                  </a:lnTo>
                  <a:lnTo>
                    <a:pt x="1405454" y="2394678"/>
                  </a:lnTo>
                  <a:lnTo>
                    <a:pt x="1443141" y="2425365"/>
                  </a:lnTo>
                  <a:lnTo>
                    <a:pt x="1481401" y="2455706"/>
                  </a:lnTo>
                  <a:lnTo>
                    <a:pt x="1520219" y="2485699"/>
                  </a:lnTo>
                  <a:lnTo>
                    <a:pt x="1559583" y="2515345"/>
                  </a:lnTo>
                  <a:lnTo>
                    <a:pt x="1599476" y="2544641"/>
                  </a:lnTo>
                  <a:lnTo>
                    <a:pt x="1639884" y="2573586"/>
                  </a:lnTo>
                  <a:lnTo>
                    <a:pt x="1680794" y="2602181"/>
                  </a:lnTo>
                  <a:lnTo>
                    <a:pt x="1722190" y="2630423"/>
                  </a:lnTo>
                  <a:lnTo>
                    <a:pt x="1764059" y="2658311"/>
                  </a:lnTo>
                  <a:lnTo>
                    <a:pt x="1806385" y="2685845"/>
                  </a:lnTo>
                  <a:lnTo>
                    <a:pt x="1849155" y="2713024"/>
                  </a:lnTo>
                  <a:lnTo>
                    <a:pt x="1892353" y="2739846"/>
                  </a:lnTo>
                  <a:lnTo>
                    <a:pt x="1935966" y="2766311"/>
                  </a:lnTo>
                  <a:lnTo>
                    <a:pt x="1979978" y="2792416"/>
                  </a:lnTo>
                  <a:lnTo>
                    <a:pt x="2024376" y="2818163"/>
                  </a:lnTo>
                  <a:lnTo>
                    <a:pt x="2069145" y="2843548"/>
                  </a:lnTo>
                  <a:lnTo>
                    <a:pt x="2114271" y="2868572"/>
                  </a:lnTo>
                  <a:lnTo>
                    <a:pt x="2159738" y="2893233"/>
                  </a:lnTo>
                  <a:lnTo>
                    <a:pt x="2205534" y="2917530"/>
                  </a:lnTo>
                  <a:lnTo>
                    <a:pt x="2251642" y="2941462"/>
                  </a:lnTo>
                  <a:lnTo>
                    <a:pt x="2298050" y="2965029"/>
                  </a:lnTo>
                  <a:lnTo>
                    <a:pt x="2344741" y="2988228"/>
                  </a:lnTo>
                  <a:lnTo>
                    <a:pt x="2391702" y="3011060"/>
                  </a:lnTo>
                  <a:lnTo>
                    <a:pt x="2438919" y="3033523"/>
                  </a:lnTo>
                  <a:lnTo>
                    <a:pt x="2486377" y="3055615"/>
                  </a:lnTo>
                  <a:lnTo>
                    <a:pt x="2534061" y="3077337"/>
                  </a:lnTo>
                  <a:lnTo>
                    <a:pt x="2581957" y="3098686"/>
                  </a:lnTo>
                  <a:lnTo>
                    <a:pt x="2630051" y="3119662"/>
                  </a:lnTo>
                  <a:lnTo>
                    <a:pt x="2678328" y="3140264"/>
                  </a:lnTo>
                  <a:lnTo>
                    <a:pt x="2726774" y="3160491"/>
                  </a:lnTo>
                  <a:lnTo>
                    <a:pt x="2775373" y="3180341"/>
                  </a:lnTo>
                  <a:lnTo>
                    <a:pt x="2824113" y="3199815"/>
                  </a:lnTo>
                  <a:lnTo>
                    <a:pt x="2872978" y="3218909"/>
                  </a:lnTo>
                  <a:lnTo>
                    <a:pt x="2921953" y="3237625"/>
                  </a:lnTo>
                  <a:lnTo>
                    <a:pt x="2971025" y="3255960"/>
                  </a:lnTo>
                  <a:lnTo>
                    <a:pt x="3020179" y="3273913"/>
                  </a:lnTo>
                  <a:lnTo>
                    <a:pt x="3069401" y="3291485"/>
                  </a:lnTo>
                  <a:lnTo>
                    <a:pt x="3118676" y="3308672"/>
                  </a:lnTo>
                  <a:lnTo>
                    <a:pt x="3167989" y="3325475"/>
                  </a:lnTo>
                  <a:lnTo>
                    <a:pt x="3217326" y="3341892"/>
                  </a:lnTo>
                  <a:lnTo>
                    <a:pt x="3266673" y="3357923"/>
                  </a:lnTo>
                  <a:lnTo>
                    <a:pt x="3316015" y="3373566"/>
                  </a:lnTo>
                  <a:lnTo>
                    <a:pt x="3365338" y="3388820"/>
                  </a:lnTo>
                  <a:lnTo>
                    <a:pt x="3414628" y="3403685"/>
                  </a:lnTo>
                  <a:lnTo>
                    <a:pt x="3463869" y="3418158"/>
                  </a:lnTo>
                  <a:lnTo>
                    <a:pt x="3513048" y="3432240"/>
                  </a:lnTo>
                  <a:lnTo>
                    <a:pt x="3562149" y="3445929"/>
                  </a:lnTo>
                  <a:lnTo>
                    <a:pt x="3611159" y="3459224"/>
                  </a:lnTo>
                  <a:lnTo>
                    <a:pt x="3660063" y="3472124"/>
                  </a:lnTo>
                  <a:lnTo>
                    <a:pt x="3708847" y="3484628"/>
                  </a:lnTo>
                  <a:lnTo>
                    <a:pt x="3757496" y="3496735"/>
                  </a:lnTo>
                  <a:lnTo>
                    <a:pt x="3805996" y="3508444"/>
                  </a:lnTo>
                  <a:lnTo>
                    <a:pt x="3854332" y="3519754"/>
                  </a:lnTo>
                  <a:lnTo>
                    <a:pt x="3902490" y="3530663"/>
                  </a:lnTo>
                  <a:lnTo>
                    <a:pt x="3950455" y="3541172"/>
                  </a:lnTo>
                  <a:lnTo>
                    <a:pt x="3998213" y="3551278"/>
                  </a:lnTo>
                  <a:lnTo>
                    <a:pt x="4045749" y="3560981"/>
                  </a:lnTo>
                  <a:lnTo>
                    <a:pt x="4093049" y="3570279"/>
                  </a:lnTo>
                  <a:lnTo>
                    <a:pt x="4140099" y="3579173"/>
                  </a:lnTo>
                  <a:lnTo>
                    <a:pt x="4186884" y="3587660"/>
                  </a:lnTo>
                  <a:lnTo>
                    <a:pt x="4233390" y="3595739"/>
                  </a:lnTo>
                  <a:lnTo>
                    <a:pt x="4279602" y="3603410"/>
                  </a:lnTo>
                  <a:lnTo>
                    <a:pt x="4325505" y="3610671"/>
                  </a:lnTo>
                  <a:lnTo>
                    <a:pt x="4371086" y="3617522"/>
                  </a:lnTo>
                  <a:lnTo>
                    <a:pt x="4416330" y="3623962"/>
                  </a:lnTo>
                  <a:lnTo>
                    <a:pt x="4461222" y="3629989"/>
                  </a:lnTo>
                  <a:lnTo>
                    <a:pt x="4505748" y="3635602"/>
                  </a:lnTo>
                  <a:lnTo>
                    <a:pt x="4549893" y="3640800"/>
                  </a:lnTo>
                  <a:lnTo>
                    <a:pt x="4588795" y="3645065"/>
                  </a:lnTo>
                  <a:lnTo>
                    <a:pt x="4629499" y="3649233"/>
                  </a:lnTo>
                  <a:lnTo>
                    <a:pt x="4671947" y="3653306"/>
                  </a:lnTo>
                  <a:lnTo>
                    <a:pt x="4716082" y="3657286"/>
                  </a:lnTo>
                  <a:lnTo>
                    <a:pt x="4761847" y="3661172"/>
                  </a:lnTo>
                  <a:lnTo>
                    <a:pt x="4809183" y="3664966"/>
                  </a:lnTo>
                  <a:lnTo>
                    <a:pt x="4858033" y="3668670"/>
                  </a:lnTo>
                  <a:lnTo>
                    <a:pt x="4908340" y="3672284"/>
                  </a:lnTo>
                  <a:lnTo>
                    <a:pt x="4960046" y="3675808"/>
                  </a:lnTo>
                  <a:lnTo>
                    <a:pt x="5013094" y="3679245"/>
                  </a:lnTo>
                  <a:lnTo>
                    <a:pt x="5067426" y="3682596"/>
                  </a:lnTo>
                  <a:lnTo>
                    <a:pt x="5122984" y="3685861"/>
                  </a:lnTo>
                  <a:lnTo>
                    <a:pt x="5179711" y="3689041"/>
                  </a:lnTo>
                  <a:lnTo>
                    <a:pt x="5237550" y="3692137"/>
                  </a:lnTo>
                  <a:lnTo>
                    <a:pt x="5296443" y="3695151"/>
                  </a:lnTo>
                  <a:lnTo>
                    <a:pt x="5356332" y="3698084"/>
                  </a:lnTo>
                  <a:lnTo>
                    <a:pt x="5417160" y="3700936"/>
                  </a:lnTo>
                  <a:lnTo>
                    <a:pt x="5478870" y="3703708"/>
                  </a:lnTo>
                  <a:lnTo>
                    <a:pt x="5541403" y="3706402"/>
                  </a:lnTo>
                  <a:lnTo>
                    <a:pt x="5604702" y="3709019"/>
                  </a:lnTo>
                  <a:lnTo>
                    <a:pt x="5668711" y="3711560"/>
                  </a:lnTo>
                  <a:lnTo>
                    <a:pt x="5733370" y="3714026"/>
                  </a:lnTo>
                  <a:lnTo>
                    <a:pt x="5798623" y="3716417"/>
                  </a:lnTo>
                  <a:lnTo>
                    <a:pt x="5864412" y="3718735"/>
                  </a:lnTo>
                  <a:lnTo>
                    <a:pt x="5930680" y="3720981"/>
                  </a:lnTo>
                  <a:lnTo>
                    <a:pt x="5997369" y="3723156"/>
                  </a:lnTo>
                  <a:lnTo>
                    <a:pt x="6064421" y="3725261"/>
                  </a:lnTo>
                  <a:lnTo>
                    <a:pt x="6131779" y="3727297"/>
                  </a:lnTo>
                  <a:lnTo>
                    <a:pt x="6199386" y="3729266"/>
                  </a:lnTo>
                  <a:lnTo>
                    <a:pt x="6267183" y="3731167"/>
                  </a:lnTo>
                  <a:lnTo>
                    <a:pt x="6335114" y="3733002"/>
                  </a:lnTo>
                  <a:lnTo>
                    <a:pt x="6403121" y="3734773"/>
                  </a:lnTo>
                  <a:lnTo>
                    <a:pt x="6471146" y="3736480"/>
                  </a:lnTo>
                  <a:lnTo>
                    <a:pt x="6539132" y="3738124"/>
                  </a:lnTo>
                  <a:lnTo>
                    <a:pt x="6607021" y="3739707"/>
                  </a:lnTo>
                  <a:lnTo>
                    <a:pt x="6674756" y="3741229"/>
                  </a:lnTo>
                  <a:lnTo>
                    <a:pt x="6742278" y="3742692"/>
                  </a:lnTo>
                  <a:lnTo>
                    <a:pt x="6809532" y="3744096"/>
                  </a:lnTo>
                  <a:lnTo>
                    <a:pt x="6876458" y="3745442"/>
                  </a:lnTo>
                  <a:lnTo>
                    <a:pt x="6943000" y="3746732"/>
                  </a:lnTo>
                  <a:lnTo>
                    <a:pt x="7009101" y="3747967"/>
                  </a:lnTo>
                  <a:lnTo>
                    <a:pt x="7074701" y="3749148"/>
                  </a:lnTo>
                  <a:lnTo>
                    <a:pt x="7139745" y="3750275"/>
                  </a:lnTo>
                  <a:lnTo>
                    <a:pt x="7204173" y="3751350"/>
                  </a:lnTo>
                  <a:lnTo>
                    <a:pt x="7267930" y="3752374"/>
                  </a:lnTo>
                  <a:lnTo>
                    <a:pt x="7330957" y="3753347"/>
                  </a:lnTo>
                  <a:lnTo>
                    <a:pt x="7393197" y="3754272"/>
                  </a:lnTo>
                  <a:lnTo>
                    <a:pt x="7454592" y="3755148"/>
                  </a:lnTo>
                  <a:lnTo>
                    <a:pt x="7515085" y="3755978"/>
                  </a:lnTo>
                  <a:lnTo>
                    <a:pt x="7574618" y="3756761"/>
                  </a:lnTo>
                  <a:lnTo>
                    <a:pt x="7633134" y="3757500"/>
                  </a:lnTo>
                  <a:lnTo>
                    <a:pt x="7690575" y="3758195"/>
                  </a:lnTo>
                  <a:lnTo>
                    <a:pt x="7746883" y="3758846"/>
                  </a:lnTo>
                  <a:lnTo>
                    <a:pt x="7802001" y="3759457"/>
                  </a:lnTo>
                  <a:lnTo>
                    <a:pt x="7855872" y="3760026"/>
                  </a:lnTo>
                  <a:lnTo>
                    <a:pt x="7908438" y="3760556"/>
                  </a:lnTo>
                  <a:lnTo>
                    <a:pt x="7959641" y="3761047"/>
                  </a:lnTo>
                  <a:lnTo>
                    <a:pt x="8009424" y="3761500"/>
                  </a:lnTo>
                  <a:lnTo>
                    <a:pt x="8057730" y="3761917"/>
                  </a:lnTo>
                  <a:lnTo>
                    <a:pt x="8104500" y="3762298"/>
                  </a:lnTo>
                  <a:lnTo>
                    <a:pt x="8149678" y="3762645"/>
                  </a:lnTo>
                  <a:lnTo>
                    <a:pt x="8193205" y="3762958"/>
                  </a:lnTo>
                  <a:lnTo>
                    <a:pt x="8235025" y="3763239"/>
                  </a:lnTo>
                  <a:lnTo>
                    <a:pt x="8275079" y="3763489"/>
                  </a:lnTo>
                  <a:lnTo>
                    <a:pt x="8313311" y="3763709"/>
                  </a:lnTo>
                  <a:lnTo>
                    <a:pt x="8384075" y="3764061"/>
                  </a:lnTo>
                  <a:lnTo>
                    <a:pt x="8446857" y="3764304"/>
                  </a:lnTo>
                  <a:lnTo>
                    <a:pt x="8501197" y="3764448"/>
                  </a:lnTo>
                  <a:lnTo>
                    <a:pt x="8546635" y="3764499"/>
                  </a:lnTo>
                  <a:lnTo>
                    <a:pt x="8565871" y="3764493"/>
                  </a:lnTo>
                  <a:lnTo>
                    <a:pt x="8608962" y="3764359"/>
                  </a:lnTo>
                  <a:lnTo>
                    <a:pt x="8630156" y="3763952"/>
                  </a:lnTo>
                  <a:lnTo>
                    <a:pt x="8818236" y="3766069"/>
                  </a:lnTo>
                  <a:lnTo>
                    <a:pt x="9235962" y="3774172"/>
                  </a:lnTo>
                  <a:lnTo>
                    <a:pt x="9654449" y="3782938"/>
                  </a:lnTo>
                  <a:lnTo>
                    <a:pt x="9844808" y="3787043"/>
                  </a:lnTo>
                </a:path>
              </a:pathLst>
            </a:custGeom>
            <a:ln w="110486">
              <a:solidFill>
                <a:srgbClr val="2370BA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4313106" y="4888483"/>
              <a:ext cx="879735" cy="50783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1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370BA"/>
                  </a:solidFill>
                  <a:effectLst/>
                  <a:uLnTx/>
                  <a:uFillTx/>
                  <a:ea typeface="+mn-ea"/>
                  <a:cs typeface="Georgia"/>
                </a:rPr>
                <a:t>Bias</a:t>
              </a:r>
              <a:endParaRPr kumimoji="0" sz="2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Georgia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9003630" y="4601161"/>
              <a:ext cx="2547709" cy="96872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633762" marR="5081" lvl="0" indent="-621696" algn="l" defTabSz="914400" rtl="0" eaLnBrk="1" fontAlgn="auto" latinLnBrk="0" hangingPunct="1">
                <a:lnSpc>
                  <a:spcPct val="1114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AB3933"/>
                  </a:solidFill>
                  <a:effectLst/>
                  <a:uLnTx/>
                  <a:uFillTx/>
                  <a:ea typeface="+mn-ea"/>
                  <a:cs typeface="Georgia"/>
                </a:rPr>
                <a:t>Generalization  error</a:t>
              </a: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Georgia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2980157" y="5396314"/>
              <a:ext cx="1772945" cy="446276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1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59052"/>
                  </a:solidFill>
                  <a:effectLst/>
                  <a:uLnTx/>
                  <a:uFillTx/>
                  <a:ea typeface="+mn-ea"/>
                  <a:cs typeface="Georgia"/>
                </a:rPr>
                <a:t>Variance</a:t>
              </a:r>
              <a:endPara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Georgia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812374" y="2065959"/>
              <a:ext cx="3810" cy="4360545"/>
            </a:xfrm>
            <a:custGeom>
              <a:avLst/>
              <a:gdLst/>
              <a:ahLst/>
              <a:cxnLst/>
              <a:rect l="l" t="t" r="r" b="b"/>
              <a:pathLst>
                <a:path w="3810" h="4360545">
                  <a:moveTo>
                    <a:pt x="3499" y="4360379"/>
                  </a:moveTo>
                  <a:lnTo>
                    <a:pt x="0" y="0"/>
                  </a:lnTo>
                </a:path>
              </a:pathLst>
            </a:custGeom>
            <a:ln w="36834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8293779" y="6526899"/>
              <a:ext cx="2128951" cy="75084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1" marR="5081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Georgia"/>
                </a:rPr>
                <a:t>Optimal  capacity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Georgia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9426307" y="2787142"/>
              <a:ext cx="2825224" cy="50783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1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Georgia"/>
                </a:rPr>
                <a:t>Overfitting zone</a:t>
              </a: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Georgia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4947761" y="2787142"/>
              <a:ext cx="3134035" cy="50783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1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Georgia"/>
                </a:rPr>
                <a:t>Underfitting zone</a:t>
              </a:r>
            </a:p>
          </p:txBody>
        </p:sp>
        <p:sp>
          <p:nvSpPr>
            <p:cNvPr id="19" name="object 19"/>
            <p:cNvSpPr/>
            <p:nvPr/>
          </p:nvSpPr>
          <p:spPr>
            <a:xfrm>
              <a:off x="3860764" y="5317931"/>
              <a:ext cx="9600565" cy="1016635"/>
            </a:xfrm>
            <a:custGeom>
              <a:avLst/>
              <a:gdLst/>
              <a:ahLst/>
              <a:cxnLst/>
              <a:rect l="l" t="t" r="r" b="b"/>
              <a:pathLst>
                <a:path w="9600565" h="1016634">
                  <a:moveTo>
                    <a:pt x="0" y="1016043"/>
                  </a:moveTo>
                  <a:lnTo>
                    <a:pt x="849012" y="1008275"/>
                  </a:lnTo>
                  <a:lnTo>
                    <a:pt x="1364579" y="997265"/>
                  </a:lnTo>
                  <a:lnTo>
                    <a:pt x="1756007" y="975435"/>
                  </a:lnTo>
                  <a:lnTo>
                    <a:pt x="2232602" y="935206"/>
                  </a:lnTo>
                  <a:lnTo>
                    <a:pt x="2265453" y="932372"/>
                  </a:lnTo>
                  <a:lnTo>
                    <a:pt x="2299447" y="929562"/>
                  </a:lnTo>
                  <a:lnTo>
                    <a:pt x="2370750" y="924007"/>
                  </a:lnTo>
                  <a:lnTo>
                    <a:pt x="2446290" y="918529"/>
                  </a:lnTo>
                  <a:lnTo>
                    <a:pt x="2485579" y="915813"/>
                  </a:lnTo>
                  <a:lnTo>
                    <a:pt x="2525844" y="913111"/>
                  </a:lnTo>
                  <a:lnTo>
                    <a:pt x="2567056" y="910421"/>
                  </a:lnTo>
                  <a:lnTo>
                    <a:pt x="2609189" y="907740"/>
                  </a:lnTo>
                  <a:lnTo>
                    <a:pt x="2652214" y="905068"/>
                  </a:lnTo>
                  <a:lnTo>
                    <a:pt x="2696103" y="902403"/>
                  </a:lnTo>
                  <a:lnTo>
                    <a:pt x="2740830" y="899742"/>
                  </a:lnTo>
                  <a:lnTo>
                    <a:pt x="2786365" y="897083"/>
                  </a:lnTo>
                  <a:lnTo>
                    <a:pt x="2832681" y="894426"/>
                  </a:lnTo>
                  <a:lnTo>
                    <a:pt x="2879751" y="891768"/>
                  </a:lnTo>
                  <a:lnTo>
                    <a:pt x="2927547" y="889108"/>
                  </a:lnTo>
                  <a:lnTo>
                    <a:pt x="2976040" y="886443"/>
                  </a:lnTo>
                  <a:lnTo>
                    <a:pt x="3025203" y="883773"/>
                  </a:lnTo>
                  <a:lnTo>
                    <a:pt x="3075009" y="881094"/>
                  </a:lnTo>
                  <a:lnTo>
                    <a:pt x="3125429" y="878406"/>
                  </a:lnTo>
                  <a:lnTo>
                    <a:pt x="3176436" y="875707"/>
                  </a:lnTo>
                  <a:lnTo>
                    <a:pt x="3228001" y="872994"/>
                  </a:lnTo>
                  <a:lnTo>
                    <a:pt x="3280098" y="870266"/>
                  </a:lnTo>
                  <a:lnTo>
                    <a:pt x="3332698" y="867522"/>
                  </a:lnTo>
                  <a:lnTo>
                    <a:pt x="3385774" y="864759"/>
                  </a:lnTo>
                  <a:lnTo>
                    <a:pt x="3439298" y="861976"/>
                  </a:lnTo>
                  <a:lnTo>
                    <a:pt x="3493241" y="859170"/>
                  </a:lnTo>
                  <a:lnTo>
                    <a:pt x="3547577" y="856341"/>
                  </a:lnTo>
                  <a:lnTo>
                    <a:pt x="3602277" y="853487"/>
                  </a:lnTo>
                  <a:lnTo>
                    <a:pt x="3657314" y="850604"/>
                  </a:lnTo>
                  <a:lnTo>
                    <a:pt x="3712659" y="847693"/>
                  </a:lnTo>
                  <a:lnTo>
                    <a:pt x="3768286" y="844750"/>
                  </a:lnTo>
                  <a:lnTo>
                    <a:pt x="3824166" y="841775"/>
                  </a:lnTo>
                  <a:lnTo>
                    <a:pt x="3880271" y="838766"/>
                  </a:lnTo>
                  <a:lnTo>
                    <a:pt x="3936574" y="835720"/>
                  </a:lnTo>
                  <a:lnTo>
                    <a:pt x="3993047" y="832635"/>
                  </a:lnTo>
                  <a:lnTo>
                    <a:pt x="4049662" y="829511"/>
                  </a:lnTo>
                  <a:lnTo>
                    <a:pt x="4106392" y="826346"/>
                  </a:lnTo>
                  <a:lnTo>
                    <a:pt x="4163208" y="823136"/>
                  </a:lnTo>
                  <a:lnTo>
                    <a:pt x="4220083" y="819882"/>
                  </a:lnTo>
                  <a:lnTo>
                    <a:pt x="4276989" y="816581"/>
                  </a:lnTo>
                  <a:lnTo>
                    <a:pt x="4333898" y="813231"/>
                  </a:lnTo>
                  <a:lnTo>
                    <a:pt x="4390782" y="809830"/>
                  </a:lnTo>
                  <a:lnTo>
                    <a:pt x="4447614" y="806377"/>
                  </a:lnTo>
                  <a:lnTo>
                    <a:pt x="4504366" y="802869"/>
                  </a:lnTo>
                  <a:lnTo>
                    <a:pt x="4561010" y="799306"/>
                  </a:lnTo>
                  <a:lnTo>
                    <a:pt x="4617519" y="795685"/>
                  </a:lnTo>
                  <a:lnTo>
                    <a:pt x="4673863" y="792005"/>
                  </a:lnTo>
                  <a:lnTo>
                    <a:pt x="4730017" y="788263"/>
                  </a:lnTo>
                  <a:lnTo>
                    <a:pt x="4785951" y="784459"/>
                  </a:lnTo>
                  <a:lnTo>
                    <a:pt x="4841639" y="780589"/>
                  </a:lnTo>
                  <a:lnTo>
                    <a:pt x="4897052" y="776653"/>
                  </a:lnTo>
                  <a:lnTo>
                    <a:pt x="4952163" y="772649"/>
                  </a:lnTo>
                  <a:lnTo>
                    <a:pt x="5006943" y="768574"/>
                  </a:lnTo>
                  <a:lnTo>
                    <a:pt x="5061365" y="764428"/>
                  </a:lnTo>
                  <a:lnTo>
                    <a:pt x="5115402" y="760207"/>
                  </a:lnTo>
                  <a:lnTo>
                    <a:pt x="5169025" y="755912"/>
                  </a:lnTo>
                  <a:lnTo>
                    <a:pt x="5222206" y="751539"/>
                  </a:lnTo>
                  <a:lnTo>
                    <a:pt x="5274919" y="747087"/>
                  </a:lnTo>
                  <a:lnTo>
                    <a:pt x="5327135" y="742554"/>
                  </a:lnTo>
                  <a:lnTo>
                    <a:pt x="5378826" y="737938"/>
                  </a:lnTo>
                  <a:lnTo>
                    <a:pt x="5429964" y="733238"/>
                  </a:lnTo>
                  <a:lnTo>
                    <a:pt x="5480522" y="728452"/>
                  </a:lnTo>
                  <a:lnTo>
                    <a:pt x="5530472" y="723578"/>
                  </a:lnTo>
                  <a:lnTo>
                    <a:pt x="5579786" y="718614"/>
                  </a:lnTo>
                  <a:lnTo>
                    <a:pt x="5628437" y="713558"/>
                  </a:lnTo>
                  <a:lnTo>
                    <a:pt x="5676396" y="708410"/>
                  </a:lnTo>
                  <a:lnTo>
                    <a:pt x="5723636" y="703166"/>
                  </a:lnTo>
                  <a:lnTo>
                    <a:pt x="5770129" y="697825"/>
                  </a:lnTo>
                  <a:lnTo>
                    <a:pt x="5815847" y="692386"/>
                  </a:lnTo>
                  <a:lnTo>
                    <a:pt x="5860763" y="686846"/>
                  </a:lnTo>
                  <a:lnTo>
                    <a:pt x="5904849" y="681204"/>
                  </a:lnTo>
                  <a:lnTo>
                    <a:pt x="5955435" y="674512"/>
                  </a:lnTo>
                  <a:lnTo>
                    <a:pt x="6007543" y="667435"/>
                  </a:lnTo>
                  <a:lnTo>
                    <a:pt x="6061099" y="659988"/>
                  </a:lnTo>
                  <a:lnTo>
                    <a:pt x="6116027" y="652187"/>
                  </a:lnTo>
                  <a:lnTo>
                    <a:pt x="6172255" y="644048"/>
                  </a:lnTo>
                  <a:lnTo>
                    <a:pt x="6229707" y="635586"/>
                  </a:lnTo>
                  <a:lnTo>
                    <a:pt x="6288310" y="626817"/>
                  </a:lnTo>
                  <a:lnTo>
                    <a:pt x="6347989" y="617757"/>
                  </a:lnTo>
                  <a:lnTo>
                    <a:pt x="6408669" y="608421"/>
                  </a:lnTo>
                  <a:lnTo>
                    <a:pt x="6470277" y="598824"/>
                  </a:lnTo>
                  <a:lnTo>
                    <a:pt x="6532738" y="588983"/>
                  </a:lnTo>
                  <a:lnTo>
                    <a:pt x="6595978" y="578913"/>
                  </a:lnTo>
                  <a:lnTo>
                    <a:pt x="6659922" y="568630"/>
                  </a:lnTo>
                  <a:lnTo>
                    <a:pt x="6724497" y="558149"/>
                  </a:lnTo>
                  <a:lnTo>
                    <a:pt x="6789628" y="547485"/>
                  </a:lnTo>
                  <a:lnTo>
                    <a:pt x="6855241" y="536655"/>
                  </a:lnTo>
                  <a:lnTo>
                    <a:pt x="6921261" y="525675"/>
                  </a:lnTo>
                  <a:lnTo>
                    <a:pt x="6987614" y="514558"/>
                  </a:lnTo>
                  <a:lnTo>
                    <a:pt x="7054226" y="503323"/>
                  </a:lnTo>
                  <a:lnTo>
                    <a:pt x="7121023" y="491983"/>
                  </a:lnTo>
                  <a:lnTo>
                    <a:pt x="7187930" y="480554"/>
                  </a:lnTo>
                  <a:lnTo>
                    <a:pt x="7254873" y="469053"/>
                  </a:lnTo>
                  <a:lnTo>
                    <a:pt x="7321777" y="457494"/>
                  </a:lnTo>
                  <a:lnTo>
                    <a:pt x="7388570" y="445894"/>
                  </a:lnTo>
                  <a:lnTo>
                    <a:pt x="7455175" y="434268"/>
                  </a:lnTo>
                  <a:lnTo>
                    <a:pt x="7521519" y="422632"/>
                  </a:lnTo>
                  <a:lnTo>
                    <a:pt x="7587528" y="411000"/>
                  </a:lnTo>
                  <a:lnTo>
                    <a:pt x="7653127" y="399390"/>
                  </a:lnTo>
                  <a:lnTo>
                    <a:pt x="7718242" y="387816"/>
                  </a:lnTo>
                  <a:lnTo>
                    <a:pt x="7782799" y="376294"/>
                  </a:lnTo>
                  <a:lnTo>
                    <a:pt x="7846723" y="364840"/>
                  </a:lnTo>
                  <a:lnTo>
                    <a:pt x="7909941" y="353469"/>
                  </a:lnTo>
                  <a:lnTo>
                    <a:pt x="7972377" y="342196"/>
                  </a:lnTo>
                  <a:lnTo>
                    <a:pt x="8033958" y="331039"/>
                  </a:lnTo>
                  <a:lnTo>
                    <a:pt x="8094609" y="320012"/>
                  </a:lnTo>
                  <a:lnTo>
                    <a:pt x="8154256" y="309130"/>
                  </a:lnTo>
                  <a:lnTo>
                    <a:pt x="8212825" y="298410"/>
                  </a:lnTo>
                  <a:lnTo>
                    <a:pt x="8270242" y="287866"/>
                  </a:lnTo>
                  <a:lnTo>
                    <a:pt x="8326431" y="277516"/>
                  </a:lnTo>
                  <a:lnTo>
                    <a:pt x="8381320" y="267373"/>
                  </a:lnTo>
                  <a:lnTo>
                    <a:pt x="8434833" y="257455"/>
                  </a:lnTo>
                  <a:lnTo>
                    <a:pt x="8486896" y="247775"/>
                  </a:lnTo>
                  <a:lnTo>
                    <a:pt x="8537435" y="238351"/>
                  </a:lnTo>
                  <a:lnTo>
                    <a:pt x="8586376" y="229198"/>
                  </a:lnTo>
                  <a:lnTo>
                    <a:pt x="8633645" y="220331"/>
                  </a:lnTo>
                  <a:lnTo>
                    <a:pt x="8679166" y="211765"/>
                  </a:lnTo>
                  <a:lnTo>
                    <a:pt x="8722867" y="203518"/>
                  </a:lnTo>
                  <a:lnTo>
                    <a:pt x="8764671" y="195603"/>
                  </a:lnTo>
                  <a:lnTo>
                    <a:pt x="8804507" y="188037"/>
                  </a:lnTo>
                  <a:lnTo>
                    <a:pt x="8842298" y="180836"/>
                  </a:lnTo>
                  <a:lnTo>
                    <a:pt x="8911451" y="167588"/>
                  </a:lnTo>
                  <a:lnTo>
                    <a:pt x="8971537" y="155986"/>
                  </a:lnTo>
                  <a:lnTo>
                    <a:pt x="9021961" y="146153"/>
                  </a:lnTo>
                  <a:lnTo>
                    <a:pt x="9062129" y="138215"/>
                  </a:lnTo>
                  <a:lnTo>
                    <a:pt x="9101852" y="130134"/>
                  </a:lnTo>
                  <a:lnTo>
                    <a:pt x="9115155" y="127019"/>
                  </a:lnTo>
                  <a:lnTo>
                    <a:pt x="9189232" y="105680"/>
                  </a:lnTo>
                  <a:lnTo>
                    <a:pt x="9356153" y="62183"/>
                  </a:lnTo>
                  <a:lnTo>
                    <a:pt x="9523834" y="19349"/>
                  </a:lnTo>
                  <a:lnTo>
                    <a:pt x="9600191" y="0"/>
                  </a:lnTo>
                </a:path>
              </a:pathLst>
            </a:custGeom>
            <a:ln w="110483">
              <a:solidFill>
                <a:srgbClr val="259052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2AB53956-A6A1-4B76-B71F-3CBD9C799C4C}"/>
              </a:ext>
            </a:extLst>
          </p:cNvPr>
          <p:cNvSpPr/>
          <p:nvPr/>
        </p:nvSpPr>
        <p:spPr>
          <a:xfrm>
            <a:off x="440536" y="7460039"/>
            <a:ext cx="163754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marR="0" lvl="0" indent="-360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As 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capacity increases 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3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-axis), 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bias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(dotted) tends to 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decrease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and 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variance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(dashed) tends to 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increase</a:t>
            </a: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yielding another U-shaped curve for generalization error (bold curve). </a:t>
            </a:r>
          </a:p>
          <a:p>
            <a:pPr marL="360363" marR="0" lvl="0" indent="-360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If we vary capacity along one axis, there is an optimal capacity, with underfitting when the capacity is below this optimum and overfitting when it is above.</a:t>
            </a:r>
            <a:endParaRPr kumimoji="0" lang="zh-TW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4" name="Picture 2" descr="「bias and variance」的圖片搜尋結果">
            <a:extLst>
              <a:ext uri="{FF2B5EF4-FFF2-40B4-BE49-F238E27FC236}">
                <a16:creationId xmlns:a16="http://schemas.microsoft.com/office/drawing/2014/main" id="{B6C03564-52C8-4349-BAA8-938DF3341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478" y="2423096"/>
            <a:ext cx="4144294" cy="408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E77CB4E-BB6D-451E-AFDD-9DDD12E71014}"/>
              </a:ext>
            </a:extLst>
          </p:cNvPr>
          <p:cNvCxnSpPr/>
          <p:nvPr/>
        </p:nvCxnSpPr>
        <p:spPr>
          <a:xfrm>
            <a:off x="13165931" y="2133600"/>
            <a:ext cx="126000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F536E82-44E7-46E5-81AA-1337A894B9B9}"/>
              </a:ext>
            </a:extLst>
          </p:cNvPr>
          <p:cNvCxnSpPr>
            <a:cxnSpLocks/>
          </p:cNvCxnSpPr>
          <p:nvPr/>
        </p:nvCxnSpPr>
        <p:spPr>
          <a:xfrm flipH="1" flipV="1">
            <a:off x="16362592" y="3902441"/>
            <a:ext cx="21229" cy="126000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A7EE7F2-FF33-46C3-ABF8-608AEC448897}"/>
              </a:ext>
            </a:extLst>
          </p:cNvPr>
          <p:cNvSpPr txBox="1"/>
          <p:nvPr/>
        </p:nvSpPr>
        <p:spPr>
          <a:xfrm>
            <a:off x="11448576" y="1446313"/>
            <a:ext cx="3440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Increase capacity</a:t>
            </a:r>
            <a:endParaRPr kumimoji="0" lang="zh-TW" altLang="en-US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064236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F1315-D76F-4C6E-B0AD-2224F5C52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14" y="76200"/>
            <a:ext cx="14224434" cy="1282532"/>
          </a:xfrm>
        </p:spPr>
        <p:txBody>
          <a:bodyPr/>
          <a:lstStyle/>
          <a:p>
            <a:pPr algn="ctr"/>
            <a:r>
              <a:rPr lang="en-US" altLang="zh-TW" sz="7200" dirty="0">
                <a:latin typeface="+mj-lt"/>
              </a:rPr>
              <a:t>Capacity, Overfitting and </a:t>
            </a:r>
            <a:r>
              <a:rPr lang="en-US" altLang="zh-TW" sz="7200" dirty="0" err="1">
                <a:latin typeface="+mj-lt"/>
              </a:rPr>
              <a:t>Underfitting</a:t>
            </a:r>
            <a:endParaRPr lang="zh-TW" altLang="en-US" sz="7200" dirty="0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5CB54C-6314-4DED-B47C-EA939F2755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0380F808-E028-4409-AE44-3C40A6DCEC25}" type="slidenum">
              <a:rPr lang="tr-TR" smtClean="0"/>
              <a:pPr/>
              <a:t>18</a:t>
            </a:fld>
            <a:endParaRPr lang="tr-TR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E2B6F4-A4CA-4508-9776-C74C25C1931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414463" y="1346200"/>
            <a:ext cx="15925800" cy="24511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TW" sz="3600"/>
              <a:t>Models with </a:t>
            </a:r>
            <a:r>
              <a:rPr lang="en-US" altLang="zh-TW" sz="3600">
                <a:solidFill>
                  <a:srgbClr val="FF0000"/>
                </a:solidFill>
              </a:rPr>
              <a:t>low capacity </a:t>
            </a:r>
            <a:r>
              <a:rPr lang="en-US" altLang="zh-TW" sz="3600"/>
              <a:t>may struggle to fit the training set. </a:t>
            </a:r>
          </a:p>
          <a:p>
            <a:pPr>
              <a:spcBef>
                <a:spcPts val="0"/>
              </a:spcBef>
            </a:pPr>
            <a:r>
              <a:rPr lang="en-US" altLang="zh-TW" sz="3600"/>
              <a:t>Models with </a:t>
            </a:r>
            <a:r>
              <a:rPr lang="en-US" altLang="zh-TW" sz="3600">
                <a:solidFill>
                  <a:srgbClr val="FF0000"/>
                </a:solidFill>
              </a:rPr>
              <a:t>high capacity </a:t>
            </a:r>
            <a:r>
              <a:rPr lang="en-US" altLang="zh-TW" sz="3600"/>
              <a:t>can overfit by memorizing properties of the training set that do not serve them well on the test set.</a:t>
            </a:r>
            <a:endParaRPr lang="zh-TW" altLang="en-US" sz="36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60B042-1919-405E-A315-27E2E5BF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931" y="3200400"/>
            <a:ext cx="10991850" cy="39938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2209649-B14C-4F39-962D-AA0E4DFB2D4C}"/>
              </a:ext>
            </a:extLst>
          </p:cNvPr>
          <p:cNvSpPr/>
          <p:nvPr/>
        </p:nvSpPr>
        <p:spPr>
          <a:xfrm>
            <a:off x="592931" y="7239000"/>
            <a:ext cx="16306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9625" indent="-809625"/>
            <a:r>
              <a:rPr lang="en-US" altLang="zh-TW" sz="2800">
                <a:latin typeface="+mj-lt"/>
              </a:rPr>
              <a:t>(Left) </a:t>
            </a:r>
            <a:r>
              <a:rPr lang="en-US" altLang="zh-TW" sz="2800">
                <a:solidFill>
                  <a:srgbClr val="FF0000"/>
                </a:solidFill>
                <a:latin typeface="+mj-lt"/>
              </a:rPr>
              <a:t>A linear function </a:t>
            </a:r>
            <a:r>
              <a:rPr lang="en-US" altLang="zh-TW" sz="2800">
                <a:latin typeface="+mj-lt"/>
              </a:rPr>
              <a:t>fit to the data suffers from </a:t>
            </a:r>
            <a:r>
              <a:rPr lang="en-US" altLang="zh-TW" sz="2800">
                <a:solidFill>
                  <a:srgbClr val="FF0000"/>
                </a:solidFill>
                <a:latin typeface="+mj-lt"/>
              </a:rPr>
              <a:t>underfitting</a:t>
            </a:r>
            <a:r>
              <a:rPr lang="en-US" altLang="zh-TW" sz="2800">
                <a:latin typeface="+mj-lt"/>
              </a:rPr>
              <a:t>—it cannot capture the curvature that is present in the data. </a:t>
            </a:r>
          </a:p>
          <a:p>
            <a:pPr marL="809625" indent="-809625"/>
            <a:r>
              <a:rPr lang="en-US" altLang="zh-TW" sz="2800">
                <a:latin typeface="+mj-lt"/>
              </a:rPr>
              <a:t>(Center) A </a:t>
            </a:r>
            <a:r>
              <a:rPr lang="en-US" altLang="zh-TW" sz="2800">
                <a:solidFill>
                  <a:srgbClr val="FF0000"/>
                </a:solidFill>
                <a:latin typeface="+mj-lt"/>
              </a:rPr>
              <a:t>quadratic function </a:t>
            </a:r>
            <a:r>
              <a:rPr lang="en-US" altLang="zh-TW" sz="2800">
                <a:latin typeface="+mj-lt"/>
              </a:rPr>
              <a:t>fit to the data </a:t>
            </a:r>
            <a:r>
              <a:rPr lang="en-US" altLang="zh-TW" sz="2800">
                <a:solidFill>
                  <a:srgbClr val="FF0000"/>
                </a:solidFill>
                <a:latin typeface="+mj-lt"/>
              </a:rPr>
              <a:t>generalizes</a:t>
            </a:r>
            <a:r>
              <a:rPr lang="en-US" altLang="zh-TW" sz="2800">
                <a:latin typeface="+mj-lt"/>
              </a:rPr>
              <a:t> </a:t>
            </a:r>
            <a:r>
              <a:rPr lang="en-US" altLang="zh-TW" sz="2800">
                <a:solidFill>
                  <a:srgbClr val="FF0000"/>
                </a:solidFill>
                <a:latin typeface="+mj-lt"/>
              </a:rPr>
              <a:t>well</a:t>
            </a:r>
            <a:r>
              <a:rPr lang="en-US" altLang="zh-TW" sz="2800">
                <a:latin typeface="+mj-lt"/>
              </a:rPr>
              <a:t> to unseen points. It does not suffer from a significant amount of overfitting or underfitting. </a:t>
            </a:r>
          </a:p>
          <a:p>
            <a:pPr marL="809625" indent="-809625"/>
            <a:r>
              <a:rPr lang="en-US" altLang="zh-TW" sz="2800">
                <a:latin typeface="+mj-lt"/>
              </a:rPr>
              <a:t>(Right) A </a:t>
            </a:r>
            <a:r>
              <a:rPr lang="en-US" altLang="zh-TW" sz="2800">
                <a:solidFill>
                  <a:srgbClr val="FF0000"/>
                </a:solidFill>
                <a:latin typeface="+mj-lt"/>
              </a:rPr>
              <a:t>polynomial of degree 9 </a:t>
            </a:r>
            <a:r>
              <a:rPr lang="en-US" altLang="zh-TW" sz="2800">
                <a:latin typeface="+mj-lt"/>
              </a:rPr>
              <a:t>fit to the data suffers from </a:t>
            </a:r>
            <a:r>
              <a:rPr lang="en-US" altLang="zh-TW" sz="2800">
                <a:solidFill>
                  <a:srgbClr val="FF0000"/>
                </a:solidFill>
                <a:latin typeface="+mj-lt"/>
              </a:rPr>
              <a:t>overfitting</a:t>
            </a:r>
            <a:r>
              <a:rPr lang="en-US" altLang="zh-TW" sz="2800">
                <a:latin typeface="+mj-lt"/>
              </a:rPr>
              <a:t>.</a:t>
            </a:r>
            <a:endParaRPr lang="zh-TW" altLang="en-US" sz="2800">
              <a:latin typeface="+mj-lt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87D62D9-ACF1-4D1D-8000-628E3A20FB65}"/>
              </a:ext>
            </a:extLst>
          </p:cNvPr>
          <p:cNvSpPr/>
          <p:nvPr/>
        </p:nvSpPr>
        <p:spPr>
          <a:xfrm>
            <a:off x="11489531" y="458308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8D8B062-C167-4635-8977-F433E74FF98F}"/>
              </a:ext>
            </a:extLst>
          </p:cNvPr>
          <p:cNvSpPr/>
          <p:nvPr/>
        </p:nvSpPr>
        <p:spPr>
          <a:xfrm>
            <a:off x="7527131" y="453478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7A2736D-D52C-4579-BF3D-5510830D8EEF}"/>
              </a:ext>
            </a:extLst>
          </p:cNvPr>
          <p:cNvSpPr/>
          <p:nvPr/>
        </p:nvSpPr>
        <p:spPr>
          <a:xfrm>
            <a:off x="3716819" y="45085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A3F8534-CE93-4312-A11D-68EB0931030F}"/>
              </a:ext>
            </a:extLst>
          </p:cNvPr>
          <p:cNvGrpSpPr/>
          <p:nvPr/>
        </p:nvGrpSpPr>
        <p:grpSpPr>
          <a:xfrm>
            <a:off x="11996037" y="4980642"/>
            <a:ext cx="193659" cy="627158"/>
            <a:chOff x="13465802" y="5316442"/>
            <a:chExt cx="193659" cy="627158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0758934-BA75-4EFA-885A-8E2847180F81}"/>
                </a:ext>
              </a:extLst>
            </p:cNvPr>
            <p:cNvSpPr/>
            <p:nvPr/>
          </p:nvSpPr>
          <p:spPr>
            <a:xfrm>
              <a:off x="13479461" y="5316442"/>
              <a:ext cx="180000" cy="18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2049066-CDAB-4794-9832-ECC85081988F}"/>
                </a:ext>
              </a:extLst>
            </p:cNvPr>
            <p:cNvSpPr/>
            <p:nvPr/>
          </p:nvSpPr>
          <p:spPr>
            <a:xfrm>
              <a:off x="13465802" y="5763600"/>
              <a:ext cx="180000" cy="18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A866225-30DF-4166-A573-135F3540EF3E}"/>
              </a:ext>
            </a:extLst>
          </p:cNvPr>
          <p:cNvGrpSpPr/>
          <p:nvPr/>
        </p:nvGrpSpPr>
        <p:grpSpPr>
          <a:xfrm>
            <a:off x="7984331" y="4899212"/>
            <a:ext cx="193659" cy="627158"/>
            <a:chOff x="13465802" y="5316442"/>
            <a:chExt cx="193659" cy="627158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DCF5AAFB-4D0B-41DE-8F3C-5D603BDAF8DD}"/>
                </a:ext>
              </a:extLst>
            </p:cNvPr>
            <p:cNvSpPr/>
            <p:nvPr/>
          </p:nvSpPr>
          <p:spPr>
            <a:xfrm>
              <a:off x="13479461" y="5316442"/>
              <a:ext cx="180000" cy="18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EA1BBFA2-FC1E-45B5-9354-7BEC85E4CE1F}"/>
                </a:ext>
              </a:extLst>
            </p:cNvPr>
            <p:cNvSpPr/>
            <p:nvPr/>
          </p:nvSpPr>
          <p:spPr>
            <a:xfrm>
              <a:off x="13465802" y="5763600"/>
              <a:ext cx="180000" cy="18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922F718-F0E5-45FC-9BFB-9ED260609304}"/>
              </a:ext>
            </a:extLst>
          </p:cNvPr>
          <p:cNvGrpSpPr/>
          <p:nvPr/>
        </p:nvGrpSpPr>
        <p:grpSpPr>
          <a:xfrm>
            <a:off x="4250531" y="4891096"/>
            <a:ext cx="193659" cy="627158"/>
            <a:chOff x="13465802" y="5316442"/>
            <a:chExt cx="193659" cy="627158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FA3296A-BCCE-4910-ACBD-D9650A66B4DB}"/>
                </a:ext>
              </a:extLst>
            </p:cNvPr>
            <p:cNvSpPr/>
            <p:nvPr/>
          </p:nvSpPr>
          <p:spPr>
            <a:xfrm>
              <a:off x="13479461" y="5316442"/>
              <a:ext cx="180000" cy="18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D1A03127-BA79-4482-9788-47031CA62B92}"/>
                </a:ext>
              </a:extLst>
            </p:cNvPr>
            <p:cNvSpPr/>
            <p:nvPr/>
          </p:nvSpPr>
          <p:spPr>
            <a:xfrm>
              <a:off x="13465802" y="5763600"/>
              <a:ext cx="180000" cy="18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68043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10168-3969-45BB-B90D-4E6A0046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Regression with Polynomials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A8C1A8-D9C5-414A-BE3B-2CE8BA38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324" y="1561488"/>
            <a:ext cx="15696750" cy="5689594"/>
          </a:xfrm>
        </p:spPr>
        <p:txBody>
          <a:bodyPr/>
          <a:lstStyle/>
          <a:p>
            <a:r>
              <a:rPr lang="en-US" altLang="zh-TW" dirty="0"/>
              <a:t>A polynomial of degree one gives us the </a:t>
            </a:r>
            <a:r>
              <a:rPr lang="en-US" altLang="zh-TW" dirty="0">
                <a:solidFill>
                  <a:srgbClr val="FF0000"/>
                </a:solidFill>
              </a:rPr>
              <a:t>linear</a:t>
            </a:r>
            <a:r>
              <a:rPr lang="en-US" altLang="zh-TW" dirty="0"/>
              <a:t> regression model with which we are already familiar, with prediction</a:t>
            </a:r>
          </a:p>
          <a:p>
            <a:endParaRPr lang="en-US" altLang="zh-TW" sz="4800" dirty="0"/>
          </a:p>
          <a:p>
            <a:r>
              <a:rPr lang="en-US" altLang="zh-TW" dirty="0"/>
              <a:t>To learn a model that is </a:t>
            </a:r>
            <a:r>
              <a:rPr lang="en-US" altLang="zh-TW" dirty="0">
                <a:solidFill>
                  <a:srgbClr val="FF0000"/>
                </a:solidFill>
              </a:rPr>
              <a:t>quadratic</a:t>
            </a:r>
            <a:r>
              <a:rPr lang="en-US" altLang="zh-TW" dirty="0"/>
              <a:t> as a function of </a:t>
            </a:r>
            <a:r>
              <a:rPr lang="en-US" altLang="zh-TW" i="1" dirty="0"/>
              <a:t>x</a:t>
            </a:r>
            <a:r>
              <a:rPr lang="en-US" altLang="zh-TW" dirty="0"/>
              <a:t>:</a:t>
            </a:r>
          </a:p>
          <a:p>
            <a:endParaRPr lang="en-US" altLang="zh-TW" sz="5400" dirty="0"/>
          </a:p>
          <a:p>
            <a:pPr marL="360363" indent="0">
              <a:buNone/>
            </a:pPr>
            <a:r>
              <a:rPr lang="en-US" altLang="zh-TW" dirty="0"/>
              <a:t>The output is still a </a:t>
            </a:r>
            <a:r>
              <a:rPr lang="en-US" altLang="zh-TW" dirty="0">
                <a:solidFill>
                  <a:srgbClr val="FF0000"/>
                </a:solidFill>
              </a:rPr>
              <a:t>linear function of the </a:t>
            </a:r>
            <a:r>
              <a:rPr lang="en-US" altLang="zh-TW" i="1" dirty="0">
                <a:solidFill>
                  <a:srgbClr val="FF0000"/>
                </a:solidFill>
              </a:rPr>
              <a:t>parameters</a:t>
            </a:r>
            <a:r>
              <a:rPr lang="en-US" altLang="zh-TW" dirty="0"/>
              <a:t>, so we can still use the normal equations to train the model in </a:t>
            </a:r>
            <a:r>
              <a:rPr lang="en-US" altLang="zh-TW" dirty="0">
                <a:solidFill>
                  <a:srgbClr val="FF0000"/>
                </a:solidFill>
              </a:rPr>
              <a:t>closed form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To obtain a polynomial of degree 9: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53F7C1-D114-4A1D-B52F-C08EE63E14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114713" y="9399588"/>
            <a:ext cx="1225550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19</a:t>
            </a:fld>
            <a:endParaRPr lang="tr-T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A439CA-41AE-49DF-B9FF-3BFEC79F1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128" y="2766208"/>
            <a:ext cx="3007874" cy="7810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F587FA-E34C-4044-884E-041B9B27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128" y="4194953"/>
            <a:ext cx="4736778" cy="9157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FE56F4-5404-4173-BB4F-5B3F62128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87" y="7025830"/>
            <a:ext cx="3823375" cy="18168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D3390B6-E154-4735-BA48-E35A82604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403" y="6709994"/>
            <a:ext cx="7761157" cy="2820009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264AA55B-E46E-4DEB-80F1-E86FF4F8CDB5}"/>
              </a:ext>
            </a:extLst>
          </p:cNvPr>
          <p:cNvSpPr/>
          <p:nvPr/>
        </p:nvSpPr>
        <p:spPr>
          <a:xfrm>
            <a:off x="14918531" y="77265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48671DB-1ED2-4F0D-9CA1-956375750766}"/>
              </a:ext>
            </a:extLst>
          </p:cNvPr>
          <p:cNvSpPr/>
          <p:nvPr/>
        </p:nvSpPr>
        <p:spPr>
          <a:xfrm>
            <a:off x="12099131" y="76452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47AC63C7-3A02-4280-B5C8-453F8AE1AA7E}"/>
              </a:ext>
            </a:extLst>
          </p:cNvPr>
          <p:cNvSpPr/>
          <p:nvPr/>
        </p:nvSpPr>
        <p:spPr>
          <a:xfrm>
            <a:off x="9369731" y="75685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5E19765-2E2A-4B80-8F55-6B5721145411}"/>
              </a:ext>
            </a:extLst>
          </p:cNvPr>
          <p:cNvGrpSpPr/>
          <p:nvPr/>
        </p:nvGrpSpPr>
        <p:grpSpPr>
          <a:xfrm>
            <a:off x="15243988" y="7909379"/>
            <a:ext cx="171106" cy="523923"/>
            <a:chOff x="13452355" y="5316442"/>
            <a:chExt cx="171106" cy="523923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C03C104-53E4-4355-BEE7-5C18405A2883}"/>
                </a:ext>
              </a:extLst>
            </p:cNvPr>
            <p:cNvSpPr/>
            <p:nvPr/>
          </p:nvSpPr>
          <p:spPr>
            <a:xfrm>
              <a:off x="13479461" y="5316442"/>
              <a:ext cx="144000" cy="144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20BDACB9-3AF7-4B65-894D-AAE7FE0F6456}"/>
                </a:ext>
              </a:extLst>
            </p:cNvPr>
            <p:cNvSpPr/>
            <p:nvPr/>
          </p:nvSpPr>
          <p:spPr>
            <a:xfrm>
              <a:off x="13452355" y="5696365"/>
              <a:ext cx="144000" cy="144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93913F1-1E43-4D45-AD17-84579532D36C}"/>
              </a:ext>
            </a:extLst>
          </p:cNvPr>
          <p:cNvGrpSpPr/>
          <p:nvPr/>
        </p:nvGrpSpPr>
        <p:grpSpPr>
          <a:xfrm>
            <a:off x="12403931" y="7863223"/>
            <a:ext cx="171106" cy="523923"/>
            <a:chOff x="13452355" y="5316442"/>
            <a:chExt cx="171106" cy="523923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DF47F144-616F-4BCD-8FAF-9D33CC004497}"/>
                </a:ext>
              </a:extLst>
            </p:cNvPr>
            <p:cNvSpPr/>
            <p:nvPr/>
          </p:nvSpPr>
          <p:spPr>
            <a:xfrm>
              <a:off x="13479461" y="5316442"/>
              <a:ext cx="144000" cy="144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DFF15F3E-8DBB-4B75-91C4-4834EF451143}"/>
                </a:ext>
              </a:extLst>
            </p:cNvPr>
            <p:cNvSpPr/>
            <p:nvPr/>
          </p:nvSpPr>
          <p:spPr>
            <a:xfrm>
              <a:off x="13452355" y="5696365"/>
              <a:ext cx="144000" cy="144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51B5C3D-6ED6-4170-8541-428E752EF5CE}"/>
              </a:ext>
            </a:extLst>
          </p:cNvPr>
          <p:cNvGrpSpPr/>
          <p:nvPr/>
        </p:nvGrpSpPr>
        <p:grpSpPr>
          <a:xfrm>
            <a:off x="9736931" y="7934277"/>
            <a:ext cx="171106" cy="523923"/>
            <a:chOff x="13452355" y="5316442"/>
            <a:chExt cx="171106" cy="523923"/>
          </a:xfrm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74F4BA88-ADF5-4B3E-80CE-E5F3F2BA6C1A}"/>
                </a:ext>
              </a:extLst>
            </p:cNvPr>
            <p:cNvSpPr/>
            <p:nvPr/>
          </p:nvSpPr>
          <p:spPr>
            <a:xfrm>
              <a:off x="13479461" y="5316442"/>
              <a:ext cx="144000" cy="144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10E1192F-B06F-4FCB-A025-DA70066A7661}"/>
                </a:ext>
              </a:extLst>
            </p:cNvPr>
            <p:cNvSpPr/>
            <p:nvPr/>
          </p:nvSpPr>
          <p:spPr>
            <a:xfrm>
              <a:off x="13452355" y="5696365"/>
              <a:ext cx="144000" cy="144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57366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16137503" y="9152608"/>
            <a:ext cx="1011484" cy="541851"/>
          </a:xfrm>
        </p:spPr>
        <p:txBody>
          <a:bodyPr>
            <a:normAutofit/>
          </a:bodyPr>
          <a:lstStyle/>
          <a:p>
            <a:pPr defTabSz="914354">
              <a:defRPr/>
            </a:pPr>
            <a:fld id="{0F39DA5C-13A2-4125-AF3D-F36D9B32B26C}" type="slidenum">
              <a:rPr lang="zh-TW" altLang="en-US" b="1">
                <a:solidFill>
                  <a:prstClr val="black">
                    <a:tint val="75000"/>
                  </a:prstClr>
                </a:solidFill>
                <a:latin typeface="Calibri"/>
                <a:ea typeface="新細明體" panose="02020500000000000000" pitchFamily="18" charset="-120"/>
              </a:rPr>
              <a:pPr defTabSz="914354">
                <a:defRPr/>
              </a:pPr>
              <a:t>2</a:t>
            </a:fld>
            <a:endParaRPr lang="zh-TW" altLang="en-US" b="1" dirty="0">
              <a:solidFill>
                <a:prstClr val="black">
                  <a:tint val="75000"/>
                </a:prstClr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1" y="976321"/>
            <a:ext cx="8373381" cy="72914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FF153E-ACB0-4F5F-BCE8-AB9034028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400" y="378596"/>
            <a:ext cx="5831808" cy="1264348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9629751" y="2195079"/>
            <a:ext cx="6473846" cy="2439301"/>
            <a:chOff x="6528048" y="2265054"/>
            <a:chExt cx="4551923" cy="1715134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EDB824E-145B-4427-9575-8665A8C8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8048" y="2265054"/>
              <a:ext cx="4551923" cy="875844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E608863-C0EF-4645-BCA7-EF5C85C567B4}"/>
                </a:ext>
              </a:extLst>
            </p:cNvPr>
            <p:cNvSpPr txBox="1"/>
            <p:nvPr/>
          </p:nvSpPr>
          <p:spPr>
            <a:xfrm>
              <a:off x="7495568" y="3361268"/>
              <a:ext cx="3584403" cy="618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004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560" dirty="0">
                  <a:solidFill>
                    <a:prstClr val="black"/>
                  </a:solidFill>
                  <a:latin typeface="Calibri"/>
                  <a:ea typeface="新細明體" panose="02020500000000000000" pitchFamily="18" charset="-120"/>
                </a:rPr>
                <a:t>Machine learning: </a:t>
              </a:r>
            </a:p>
            <a:p>
              <a:pPr algn="ctr" defTabSz="130046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560" dirty="0">
                  <a:solidFill>
                    <a:prstClr val="black"/>
                  </a:solidFill>
                  <a:latin typeface="Calibri"/>
                  <a:ea typeface="新細明體" panose="02020500000000000000" pitchFamily="18" charset="-120"/>
                </a:rPr>
                <a:t>a new programming paradigm</a:t>
              </a:r>
              <a:endParaRPr lang="zh-TW" altLang="en-US" sz="2560" dirty="0">
                <a:solidFill>
                  <a:prstClr val="black"/>
                </a:solidFill>
                <a:latin typeface="Calibri"/>
                <a:ea typeface="新細明體" panose="02020500000000000000" pitchFamily="18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9368" y="5181600"/>
            <a:ext cx="703830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5566" y="410390"/>
            <a:ext cx="6667637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6600" dirty="0">
                <a:latin typeface="+mj-lt"/>
                <a:ea typeface="Cambria Math" panose="02040503050406030204" pitchFamily="18" charset="0"/>
              </a:rPr>
              <a:t>Training Set Size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35F83B-1D09-474A-B38C-721177DF51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606838" y="9294813"/>
            <a:ext cx="733425" cy="369887"/>
          </a:xfrm>
        </p:spPr>
        <p:txBody>
          <a:bodyPr/>
          <a:lstStyle/>
          <a:p>
            <a:pPr marL="12701" algn="r">
              <a:spcBef>
                <a:spcPts val="434"/>
              </a:spcBef>
            </a:pPr>
            <a:r>
              <a:rPr lang="en-US" sz="2400" spc="-35">
                <a:latin typeface="+mn-lt"/>
              </a:rPr>
              <a:t>14</a:t>
            </a:r>
            <a:endParaRPr sz="2400" spc="-60" dirty="0">
              <a:latin typeface="+mn-lt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C96668E-CF23-44E4-8AF9-6D8E73D12081}"/>
              </a:ext>
            </a:extLst>
          </p:cNvPr>
          <p:cNvGrpSpPr/>
          <p:nvPr/>
        </p:nvGrpSpPr>
        <p:grpSpPr>
          <a:xfrm>
            <a:off x="310155" y="5550074"/>
            <a:ext cx="7790158" cy="3766916"/>
            <a:chOff x="5013747" y="5826209"/>
            <a:chExt cx="7790158" cy="3766916"/>
          </a:xfrm>
        </p:grpSpPr>
        <p:sp>
          <p:nvSpPr>
            <p:cNvPr id="902" name="object 902"/>
            <p:cNvSpPr/>
            <p:nvPr/>
          </p:nvSpPr>
          <p:spPr>
            <a:xfrm>
              <a:off x="5672767" y="6190500"/>
              <a:ext cx="6730365" cy="2806700"/>
            </a:xfrm>
            <a:custGeom>
              <a:avLst/>
              <a:gdLst/>
              <a:ahLst/>
              <a:cxnLst/>
              <a:rect l="l" t="t" r="r" b="b"/>
              <a:pathLst>
                <a:path w="6730365" h="2806700">
                  <a:moveTo>
                    <a:pt x="0" y="2806125"/>
                  </a:moveTo>
                  <a:lnTo>
                    <a:pt x="6730326" y="2806125"/>
                  </a:lnTo>
                  <a:lnTo>
                    <a:pt x="6730326" y="0"/>
                  </a:lnTo>
                  <a:lnTo>
                    <a:pt x="0" y="0"/>
                  </a:lnTo>
                  <a:lnTo>
                    <a:pt x="0" y="2806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03" name="object 903"/>
            <p:cNvSpPr/>
            <p:nvPr/>
          </p:nvSpPr>
          <p:spPr>
            <a:xfrm>
              <a:off x="5672766" y="8406667"/>
              <a:ext cx="0" cy="408305"/>
            </a:xfrm>
            <a:custGeom>
              <a:avLst/>
              <a:gdLst/>
              <a:ahLst/>
              <a:cxnLst/>
              <a:rect l="l" t="t" r="r" b="b"/>
              <a:pathLst>
                <a:path h="408304">
                  <a:moveTo>
                    <a:pt x="0" y="408238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04" name="object 904"/>
            <p:cNvSpPr/>
            <p:nvPr/>
          </p:nvSpPr>
          <p:spPr>
            <a:xfrm>
              <a:off x="6068668" y="8085661"/>
              <a:ext cx="0" cy="573405"/>
            </a:xfrm>
            <a:custGeom>
              <a:avLst/>
              <a:gdLst/>
              <a:ahLst/>
              <a:cxnLst/>
              <a:rect l="l" t="t" r="r" b="b"/>
              <a:pathLst>
                <a:path h="573404">
                  <a:moveTo>
                    <a:pt x="0" y="573210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05" name="object 905"/>
            <p:cNvSpPr/>
            <p:nvPr/>
          </p:nvSpPr>
          <p:spPr>
            <a:xfrm>
              <a:off x="6464570" y="7803566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555127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06" name="object 906"/>
            <p:cNvSpPr/>
            <p:nvPr/>
          </p:nvSpPr>
          <p:spPr>
            <a:xfrm>
              <a:off x="6592021" y="7991676"/>
              <a:ext cx="0" cy="537210"/>
            </a:xfrm>
            <a:custGeom>
              <a:avLst/>
              <a:gdLst/>
              <a:ahLst/>
              <a:cxnLst/>
              <a:rect l="l" t="t" r="r" b="b"/>
              <a:pathLst>
                <a:path h="537209">
                  <a:moveTo>
                    <a:pt x="0" y="536688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07" name="object 907"/>
            <p:cNvSpPr/>
            <p:nvPr/>
          </p:nvSpPr>
          <p:spPr>
            <a:xfrm>
              <a:off x="6860472" y="7815615"/>
              <a:ext cx="0" cy="517525"/>
            </a:xfrm>
            <a:custGeom>
              <a:avLst/>
              <a:gdLst/>
              <a:ahLst/>
              <a:cxnLst/>
              <a:rect l="l" t="t" r="r" b="b"/>
              <a:pathLst>
                <a:path h="517525">
                  <a:moveTo>
                    <a:pt x="0" y="517001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08" name="object 908"/>
            <p:cNvSpPr/>
            <p:nvPr/>
          </p:nvSpPr>
          <p:spPr>
            <a:xfrm>
              <a:off x="7042361" y="7927015"/>
              <a:ext cx="0" cy="407034"/>
            </a:xfrm>
            <a:custGeom>
              <a:avLst/>
              <a:gdLst/>
              <a:ahLst/>
              <a:cxnLst/>
              <a:rect l="l" t="t" r="r" b="b"/>
              <a:pathLst>
                <a:path h="407034">
                  <a:moveTo>
                    <a:pt x="0" y="406443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09" name="object 909"/>
            <p:cNvSpPr/>
            <p:nvPr/>
          </p:nvSpPr>
          <p:spPr>
            <a:xfrm>
              <a:off x="7256374" y="8080837"/>
              <a:ext cx="0" cy="218440"/>
            </a:xfrm>
            <a:custGeom>
              <a:avLst/>
              <a:gdLst/>
              <a:ahLst/>
              <a:cxnLst/>
              <a:rect l="l" t="t" r="r" b="b"/>
              <a:pathLst>
                <a:path h="218440">
                  <a:moveTo>
                    <a:pt x="0" y="218058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10" name="object 910"/>
            <p:cNvSpPr/>
            <p:nvPr/>
          </p:nvSpPr>
          <p:spPr>
            <a:xfrm>
              <a:off x="7438268" y="8108362"/>
              <a:ext cx="0" cy="191135"/>
            </a:xfrm>
            <a:custGeom>
              <a:avLst/>
              <a:gdLst/>
              <a:ahLst/>
              <a:cxnLst/>
              <a:rect l="l" t="t" r="r" b="b"/>
              <a:pathLst>
                <a:path h="191134">
                  <a:moveTo>
                    <a:pt x="0" y="191071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11" name="object 911"/>
            <p:cNvSpPr/>
            <p:nvPr/>
          </p:nvSpPr>
          <p:spPr>
            <a:xfrm>
              <a:off x="7652276" y="8179965"/>
              <a:ext cx="0" cy="174625"/>
            </a:xfrm>
            <a:custGeom>
              <a:avLst/>
              <a:gdLst/>
              <a:ahLst/>
              <a:cxnLst/>
              <a:rect l="l" t="t" r="r" b="b"/>
              <a:pathLst>
                <a:path h="174625">
                  <a:moveTo>
                    <a:pt x="0" y="174144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12" name="object 912"/>
            <p:cNvSpPr/>
            <p:nvPr/>
          </p:nvSpPr>
          <p:spPr>
            <a:xfrm>
              <a:off x="7846991" y="8156194"/>
              <a:ext cx="0" cy="137795"/>
            </a:xfrm>
            <a:custGeom>
              <a:avLst/>
              <a:gdLst/>
              <a:ahLst/>
              <a:cxnLst/>
              <a:rect l="l" t="t" r="r" b="b"/>
              <a:pathLst>
                <a:path h="137795">
                  <a:moveTo>
                    <a:pt x="0" y="137500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13" name="object 913"/>
            <p:cNvSpPr/>
            <p:nvPr/>
          </p:nvSpPr>
          <p:spPr>
            <a:xfrm>
              <a:off x="8048178" y="7423549"/>
              <a:ext cx="0" cy="459740"/>
            </a:xfrm>
            <a:custGeom>
              <a:avLst/>
              <a:gdLst/>
              <a:ahLst/>
              <a:cxnLst/>
              <a:rect l="l" t="t" r="r" b="b"/>
              <a:pathLst>
                <a:path h="459740">
                  <a:moveTo>
                    <a:pt x="0" y="459294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14" name="object 914"/>
            <p:cNvSpPr/>
            <p:nvPr/>
          </p:nvSpPr>
          <p:spPr>
            <a:xfrm>
              <a:off x="8242893" y="7261913"/>
              <a:ext cx="0" cy="530225"/>
            </a:xfrm>
            <a:custGeom>
              <a:avLst/>
              <a:gdLst/>
              <a:ahLst/>
              <a:cxnLst/>
              <a:rect l="l" t="t" r="r" b="b"/>
              <a:pathLst>
                <a:path h="530225">
                  <a:moveTo>
                    <a:pt x="0" y="530029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15" name="object 915"/>
            <p:cNvSpPr/>
            <p:nvPr/>
          </p:nvSpPr>
          <p:spPr>
            <a:xfrm>
              <a:off x="8444080" y="7258749"/>
              <a:ext cx="0" cy="571500"/>
            </a:xfrm>
            <a:custGeom>
              <a:avLst/>
              <a:gdLst/>
              <a:ahLst/>
              <a:cxnLst/>
              <a:rect l="l" t="t" r="r" b="b"/>
              <a:pathLst>
                <a:path h="571500">
                  <a:moveTo>
                    <a:pt x="0" y="571424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16" name="object 916"/>
            <p:cNvSpPr/>
            <p:nvPr/>
          </p:nvSpPr>
          <p:spPr>
            <a:xfrm>
              <a:off x="8641981" y="7180931"/>
              <a:ext cx="0" cy="565785"/>
            </a:xfrm>
            <a:custGeom>
              <a:avLst/>
              <a:gdLst/>
              <a:ahLst/>
              <a:cxnLst/>
              <a:rect l="l" t="t" r="r" b="b"/>
              <a:pathLst>
                <a:path h="565784">
                  <a:moveTo>
                    <a:pt x="0" y="565714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17" name="object 917"/>
            <p:cNvSpPr/>
            <p:nvPr/>
          </p:nvSpPr>
          <p:spPr>
            <a:xfrm>
              <a:off x="8839982" y="7297494"/>
              <a:ext cx="0" cy="438150"/>
            </a:xfrm>
            <a:custGeom>
              <a:avLst/>
              <a:gdLst/>
              <a:ahLst/>
              <a:cxnLst/>
              <a:rect l="l" t="t" r="r" b="b"/>
              <a:pathLst>
                <a:path h="438150">
                  <a:moveTo>
                    <a:pt x="0" y="437816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18" name="object 918"/>
            <p:cNvSpPr/>
            <p:nvPr/>
          </p:nvSpPr>
          <p:spPr>
            <a:xfrm>
              <a:off x="9037883" y="7174099"/>
              <a:ext cx="0" cy="495300"/>
            </a:xfrm>
            <a:custGeom>
              <a:avLst/>
              <a:gdLst/>
              <a:ahLst/>
              <a:cxnLst/>
              <a:rect l="l" t="t" r="r" b="b"/>
              <a:pathLst>
                <a:path h="495300">
                  <a:moveTo>
                    <a:pt x="0" y="495185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19" name="object 919"/>
            <p:cNvSpPr/>
            <p:nvPr/>
          </p:nvSpPr>
          <p:spPr>
            <a:xfrm>
              <a:off x="9235884" y="7057508"/>
              <a:ext cx="0" cy="462280"/>
            </a:xfrm>
            <a:custGeom>
              <a:avLst/>
              <a:gdLst/>
              <a:ahLst/>
              <a:cxnLst/>
              <a:rect l="l" t="t" r="r" b="b"/>
              <a:pathLst>
                <a:path h="462279">
                  <a:moveTo>
                    <a:pt x="0" y="461770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20" name="object 920"/>
            <p:cNvSpPr/>
            <p:nvPr/>
          </p:nvSpPr>
          <p:spPr>
            <a:xfrm>
              <a:off x="9433785" y="7080208"/>
              <a:ext cx="0" cy="466090"/>
            </a:xfrm>
            <a:custGeom>
              <a:avLst/>
              <a:gdLst/>
              <a:ahLst/>
              <a:cxnLst/>
              <a:rect l="l" t="t" r="r" b="b"/>
              <a:pathLst>
                <a:path h="466090">
                  <a:moveTo>
                    <a:pt x="0" y="465481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21" name="object 921"/>
            <p:cNvSpPr/>
            <p:nvPr/>
          </p:nvSpPr>
          <p:spPr>
            <a:xfrm>
              <a:off x="9631787" y="7052034"/>
              <a:ext cx="0" cy="424180"/>
            </a:xfrm>
            <a:custGeom>
              <a:avLst/>
              <a:gdLst/>
              <a:ahLst/>
              <a:cxnLst/>
              <a:rect l="l" t="t" r="r" b="b"/>
              <a:pathLst>
                <a:path h="424179">
                  <a:moveTo>
                    <a:pt x="0" y="423614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22" name="object 922"/>
            <p:cNvSpPr/>
            <p:nvPr/>
          </p:nvSpPr>
          <p:spPr>
            <a:xfrm>
              <a:off x="9829688" y="6909153"/>
              <a:ext cx="0" cy="337820"/>
            </a:xfrm>
            <a:custGeom>
              <a:avLst/>
              <a:gdLst/>
              <a:ahLst/>
              <a:cxnLst/>
              <a:rect l="l" t="t" r="r" b="b"/>
              <a:pathLst>
                <a:path h="337820">
                  <a:moveTo>
                    <a:pt x="0" y="337566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23" name="object 923"/>
            <p:cNvSpPr/>
            <p:nvPr/>
          </p:nvSpPr>
          <p:spPr>
            <a:xfrm>
              <a:off x="10027689" y="6752990"/>
              <a:ext cx="0" cy="376555"/>
            </a:xfrm>
            <a:custGeom>
              <a:avLst/>
              <a:gdLst/>
              <a:ahLst/>
              <a:cxnLst/>
              <a:rect l="l" t="t" r="r" b="b"/>
              <a:pathLst>
                <a:path h="376554">
                  <a:moveTo>
                    <a:pt x="0" y="376312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24" name="object 924"/>
            <p:cNvSpPr/>
            <p:nvPr/>
          </p:nvSpPr>
          <p:spPr>
            <a:xfrm>
              <a:off x="10225590" y="6734859"/>
              <a:ext cx="0" cy="286385"/>
            </a:xfrm>
            <a:custGeom>
              <a:avLst/>
              <a:gdLst/>
              <a:ahLst/>
              <a:cxnLst/>
              <a:rect l="l" t="t" r="r" b="b"/>
              <a:pathLst>
                <a:path h="286384">
                  <a:moveTo>
                    <a:pt x="0" y="286315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25" name="object 925"/>
            <p:cNvSpPr/>
            <p:nvPr/>
          </p:nvSpPr>
          <p:spPr>
            <a:xfrm>
              <a:off x="10423591" y="6844467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40">
                  <a:moveTo>
                    <a:pt x="0" y="319637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26" name="object 926"/>
            <p:cNvSpPr/>
            <p:nvPr/>
          </p:nvSpPr>
          <p:spPr>
            <a:xfrm>
              <a:off x="10621491" y="6801151"/>
              <a:ext cx="0" cy="308610"/>
            </a:xfrm>
            <a:custGeom>
              <a:avLst/>
              <a:gdLst/>
              <a:ahLst/>
              <a:cxnLst/>
              <a:rect l="l" t="t" r="r" b="b"/>
              <a:pathLst>
                <a:path h="308609">
                  <a:moveTo>
                    <a:pt x="0" y="308035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27" name="object 927"/>
            <p:cNvSpPr/>
            <p:nvPr/>
          </p:nvSpPr>
          <p:spPr>
            <a:xfrm>
              <a:off x="10819492" y="6676500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248673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28" name="object 928"/>
            <p:cNvSpPr/>
            <p:nvPr/>
          </p:nvSpPr>
          <p:spPr>
            <a:xfrm>
              <a:off x="11017419" y="6819534"/>
              <a:ext cx="0" cy="292735"/>
            </a:xfrm>
            <a:custGeom>
              <a:avLst/>
              <a:gdLst/>
              <a:ahLst/>
              <a:cxnLst/>
              <a:rect l="l" t="t" r="r" b="b"/>
              <a:pathLst>
                <a:path h="292734">
                  <a:moveTo>
                    <a:pt x="0" y="292316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29" name="object 929"/>
            <p:cNvSpPr/>
            <p:nvPr/>
          </p:nvSpPr>
          <p:spPr>
            <a:xfrm>
              <a:off x="11215395" y="6762355"/>
              <a:ext cx="0" cy="315595"/>
            </a:xfrm>
            <a:custGeom>
              <a:avLst/>
              <a:gdLst/>
              <a:ahLst/>
              <a:cxnLst/>
              <a:rect l="l" t="t" r="r" b="b"/>
              <a:pathLst>
                <a:path h="315595">
                  <a:moveTo>
                    <a:pt x="0" y="315468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30" name="object 930"/>
            <p:cNvSpPr/>
            <p:nvPr/>
          </p:nvSpPr>
          <p:spPr>
            <a:xfrm>
              <a:off x="11413320" y="6862296"/>
              <a:ext cx="0" cy="255904"/>
            </a:xfrm>
            <a:custGeom>
              <a:avLst/>
              <a:gdLst/>
              <a:ahLst/>
              <a:cxnLst/>
              <a:rect l="l" t="t" r="r" b="b"/>
              <a:pathLst>
                <a:path h="255904">
                  <a:moveTo>
                    <a:pt x="0" y="255905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31" name="object 931"/>
            <p:cNvSpPr/>
            <p:nvPr/>
          </p:nvSpPr>
          <p:spPr>
            <a:xfrm>
              <a:off x="11611297" y="6877087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310521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32" name="object 932"/>
            <p:cNvSpPr/>
            <p:nvPr/>
          </p:nvSpPr>
          <p:spPr>
            <a:xfrm>
              <a:off x="11809223" y="6739001"/>
              <a:ext cx="0" cy="250190"/>
            </a:xfrm>
            <a:custGeom>
              <a:avLst/>
              <a:gdLst/>
              <a:ahLst/>
              <a:cxnLst/>
              <a:rect l="l" t="t" r="r" b="b"/>
              <a:pathLst>
                <a:path h="250190">
                  <a:moveTo>
                    <a:pt x="0" y="249929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33" name="object 933"/>
            <p:cNvSpPr/>
            <p:nvPr/>
          </p:nvSpPr>
          <p:spPr>
            <a:xfrm>
              <a:off x="12007199" y="6784228"/>
              <a:ext cx="0" cy="278765"/>
            </a:xfrm>
            <a:custGeom>
              <a:avLst/>
              <a:gdLst/>
              <a:ahLst/>
              <a:cxnLst/>
              <a:rect l="l" t="t" r="r" b="b"/>
              <a:pathLst>
                <a:path h="278765">
                  <a:moveTo>
                    <a:pt x="0" y="278756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34" name="object 934"/>
            <p:cNvSpPr/>
            <p:nvPr/>
          </p:nvSpPr>
          <p:spPr>
            <a:xfrm>
              <a:off x="5672767" y="8808625"/>
              <a:ext cx="75565" cy="12700"/>
            </a:xfrm>
            <a:custGeom>
              <a:avLst/>
              <a:gdLst/>
              <a:ahLst/>
              <a:cxnLst/>
              <a:rect l="l" t="t" r="r" b="b"/>
              <a:pathLst>
                <a:path w="75564" h="12700">
                  <a:moveTo>
                    <a:pt x="0" y="12555"/>
                  </a:moveTo>
                  <a:lnTo>
                    <a:pt x="75266" y="12555"/>
                  </a:lnTo>
                  <a:lnTo>
                    <a:pt x="75266" y="0"/>
                  </a:lnTo>
                  <a:lnTo>
                    <a:pt x="0" y="0"/>
                  </a:lnTo>
                  <a:lnTo>
                    <a:pt x="0" y="12555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35" name="object 935"/>
            <p:cNvSpPr/>
            <p:nvPr/>
          </p:nvSpPr>
          <p:spPr>
            <a:xfrm>
              <a:off x="5993396" y="865887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36" name="object 936"/>
            <p:cNvSpPr/>
            <p:nvPr/>
          </p:nvSpPr>
          <p:spPr>
            <a:xfrm>
              <a:off x="5993396" y="865887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37" name="object 937"/>
            <p:cNvSpPr/>
            <p:nvPr/>
          </p:nvSpPr>
          <p:spPr>
            <a:xfrm>
              <a:off x="6389294" y="835869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38" name="object 938"/>
            <p:cNvSpPr/>
            <p:nvPr/>
          </p:nvSpPr>
          <p:spPr>
            <a:xfrm>
              <a:off x="6389294" y="835869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39" name="object 939"/>
            <p:cNvSpPr/>
            <p:nvPr/>
          </p:nvSpPr>
          <p:spPr>
            <a:xfrm>
              <a:off x="6516751" y="852836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40" name="object 940"/>
            <p:cNvSpPr/>
            <p:nvPr/>
          </p:nvSpPr>
          <p:spPr>
            <a:xfrm>
              <a:off x="6516751" y="852836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41" name="object 941"/>
            <p:cNvSpPr/>
            <p:nvPr/>
          </p:nvSpPr>
          <p:spPr>
            <a:xfrm>
              <a:off x="6785203" y="8332609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42" name="object 942"/>
            <p:cNvSpPr/>
            <p:nvPr/>
          </p:nvSpPr>
          <p:spPr>
            <a:xfrm>
              <a:off x="6785203" y="8332609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43" name="object 943"/>
            <p:cNvSpPr/>
            <p:nvPr/>
          </p:nvSpPr>
          <p:spPr>
            <a:xfrm>
              <a:off x="6967092" y="8333460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44" name="object 944"/>
            <p:cNvSpPr/>
            <p:nvPr/>
          </p:nvSpPr>
          <p:spPr>
            <a:xfrm>
              <a:off x="6967092" y="8333460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45" name="object 945"/>
            <p:cNvSpPr/>
            <p:nvPr/>
          </p:nvSpPr>
          <p:spPr>
            <a:xfrm>
              <a:off x="7181101" y="829889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46" name="object 946"/>
            <p:cNvSpPr/>
            <p:nvPr/>
          </p:nvSpPr>
          <p:spPr>
            <a:xfrm>
              <a:off x="7181101" y="829889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47" name="object 947"/>
            <p:cNvSpPr/>
            <p:nvPr/>
          </p:nvSpPr>
          <p:spPr>
            <a:xfrm>
              <a:off x="7362990" y="8299437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48" name="object 948"/>
            <p:cNvSpPr/>
            <p:nvPr/>
          </p:nvSpPr>
          <p:spPr>
            <a:xfrm>
              <a:off x="7362990" y="8299437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49" name="object 949"/>
            <p:cNvSpPr/>
            <p:nvPr/>
          </p:nvSpPr>
          <p:spPr>
            <a:xfrm>
              <a:off x="7576997" y="835411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50" name="object 950"/>
            <p:cNvSpPr/>
            <p:nvPr/>
          </p:nvSpPr>
          <p:spPr>
            <a:xfrm>
              <a:off x="7576997" y="835411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51" name="object 951"/>
            <p:cNvSpPr/>
            <p:nvPr/>
          </p:nvSpPr>
          <p:spPr>
            <a:xfrm>
              <a:off x="7771726" y="829369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52" name="object 952"/>
            <p:cNvSpPr/>
            <p:nvPr/>
          </p:nvSpPr>
          <p:spPr>
            <a:xfrm>
              <a:off x="7771726" y="829369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53" name="object 953"/>
            <p:cNvSpPr/>
            <p:nvPr/>
          </p:nvSpPr>
          <p:spPr>
            <a:xfrm>
              <a:off x="7972908" y="788283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54" name="object 954"/>
            <p:cNvSpPr/>
            <p:nvPr/>
          </p:nvSpPr>
          <p:spPr>
            <a:xfrm>
              <a:off x="7972908" y="788283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55" name="object 955"/>
            <p:cNvSpPr/>
            <p:nvPr/>
          </p:nvSpPr>
          <p:spPr>
            <a:xfrm>
              <a:off x="8167624" y="779194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56" name="object 956"/>
            <p:cNvSpPr/>
            <p:nvPr/>
          </p:nvSpPr>
          <p:spPr>
            <a:xfrm>
              <a:off x="8167624" y="779194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57" name="object 957"/>
            <p:cNvSpPr/>
            <p:nvPr/>
          </p:nvSpPr>
          <p:spPr>
            <a:xfrm>
              <a:off x="8368804" y="783017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58" name="object 958"/>
            <p:cNvSpPr/>
            <p:nvPr/>
          </p:nvSpPr>
          <p:spPr>
            <a:xfrm>
              <a:off x="8368804" y="783017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59" name="object 959"/>
            <p:cNvSpPr/>
            <p:nvPr/>
          </p:nvSpPr>
          <p:spPr>
            <a:xfrm>
              <a:off x="8566695" y="774664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60" name="object 960"/>
            <p:cNvSpPr/>
            <p:nvPr/>
          </p:nvSpPr>
          <p:spPr>
            <a:xfrm>
              <a:off x="8566695" y="774664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61" name="object 961"/>
            <p:cNvSpPr/>
            <p:nvPr/>
          </p:nvSpPr>
          <p:spPr>
            <a:xfrm>
              <a:off x="8764714" y="773531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62" name="object 962"/>
            <p:cNvSpPr/>
            <p:nvPr/>
          </p:nvSpPr>
          <p:spPr>
            <a:xfrm>
              <a:off x="8764714" y="773531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63" name="object 963"/>
            <p:cNvSpPr/>
            <p:nvPr/>
          </p:nvSpPr>
          <p:spPr>
            <a:xfrm>
              <a:off x="8962593" y="766928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64" name="object 964"/>
            <p:cNvSpPr/>
            <p:nvPr/>
          </p:nvSpPr>
          <p:spPr>
            <a:xfrm>
              <a:off x="8962593" y="766928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65" name="object 965"/>
            <p:cNvSpPr/>
            <p:nvPr/>
          </p:nvSpPr>
          <p:spPr>
            <a:xfrm>
              <a:off x="9160611" y="751927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66" name="object 966"/>
            <p:cNvSpPr/>
            <p:nvPr/>
          </p:nvSpPr>
          <p:spPr>
            <a:xfrm>
              <a:off x="9160611" y="751927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67" name="object 967"/>
            <p:cNvSpPr/>
            <p:nvPr/>
          </p:nvSpPr>
          <p:spPr>
            <a:xfrm>
              <a:off x="9358502" y="754569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68" name="object 968"/>
            <p:cNvSpPr/>
            <p:nvPr/>
          </p:nvSpPr>
          <p:spPr>
            <a:xfrm>
              <a:off x="9358502" y="754569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69" name="object 969"/>
            <p:cNvSpPr/>
            <p:nvPr/>
          </p:nvSpPr>
          <p:spPr>
            <a:xfrm>
              <a:off x="9556508" y="747565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70" name="object 970"/>
            <p:cNvSpPr/>
            <p:nvPr/>
          </p:nvSpPr>
          <p:spPr>
            <a:xfrm>
              <a:off x="9556508" y="747565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71" name="object 971"/>
            <p:cNvSpPr/>
            <p:nvPr/>
          </p:nvSpPr>
          <p:spPr>
            <a:xfrm>
              <a:off x="9754400" y="724673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72" name="object 972"/>
            <p:cNvSpPr/>
            <p:nvPr/>
          </p:nvSpPr>
          <p:spPr>
            <a:xfrm>
              <a:off x="9754400" y="724673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73" name="object 973"/>
            <p:cNvSpPr/>
            <p:nvPr/>
          </p:nvSpPr>
          <p:spPr>
            <a:xfrm>
              <a:off x="9952418" y="7129309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74" name="object 974"/>
            <p:cNvSpPr/>
            <p:nvPr/>
          </p:nvSpPr>
          <p:spPr>
            <a:xfrm>
              <a:off x="9952418" y="7129309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75" name="object 975"/>
            <p:cNvSpPr/>
            <p:nvPr/>
          </p:nvSpPr>
          <p:spPr>
            <a:xfrm>
              <a:off x="10150298" y="702115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76" name="object 976"/>
            <p:cNvSpPr/>
            <p:nvPr/>
          </p:nvSpPr>
          <p:spPr>
            <a:xfrm>
              <a:off x="10150298" y="702115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77" name="object 977"/>
            <p:cNvSpPr/>
            <p:nvPr/>
          </p:nvSpPr>
          <p:spPr>
            <a:xfrm>
              <a:off x="10348315" y="716409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78" name="object 978"/>
            <p:cNvSpPr/>
            <p:nvPr/>
          </p:nvSpPr>
          <p:spPr>
            <a:xfrm>
              <a:off x="10348315" y="716409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79" name="object 979"/>
            <p:cNvSpPr/>
            <p:nvPr/>
          </p:nvSpPr>
          <p:spPr>
            <a:xfrm>
              <a:off x="10546207" y="710919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80" name="object 980"/>
            <p:cNvSpPr/>
            <p:nvPr/>
          </p:nvSpPr>
          <p:spPr>
            <a:xfrm>
              <a:off x="10546207" y="710919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81" name="object 981"/>
            <p:cNvSpPr/>
            <p:nvPr/>
          </p:nvSpPr>
          <p:spPr>
            <a:xfrm>
              <a:off x="10744213" y="692518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82" name="object 982"/>
            <p:cNvSpPr/>
            <p:nvPr/>
          </p:nvSpPr>
          <p:spPr>
            <a:xfrm>
              <a:off x="10744213" y="692518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83" name="object 983"/>
            <p:cNvSpPr/>
            <p:nvPr/>
          </p:nvSpPr>
          <p:spPr>
            <a:xfrm>
              <a:off x="10942154" y="7111860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84" name="object 984"/>
            <p:cNvSpPr/>
            <p:nvPr/>
          </p:nvSpPr>
          <p:spPr>
            <a:xfrm>
              <a:off x="10942154" y="7111860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85" name="object 985"/>
            <p:cNvSpPr/>
            <p:nvPr/>
          </p:nvSpPr>
          <p:spPr>
            <a:xfrm>
              <a:off x="11140123" y="707783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86" name="object 986"/>
            <p:cNvSpPr/>
            <p:nvPr/>
          </p:nvSpPr>
          <p:spPr>
            <a:xfrm>
              <a:off x="11140123" y="707783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87" name="object 987"/>
            <p:cNvSpPr/>
            <p:nvPr/>
          </p:nvSpPr>
          <p:spPr>
            <a:xfrm>
              <a:off x="11338051" y="7118210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88" name="object 988"/>
            <p:cNvSpPr/>
            <p:nvPr/>
          </p:nvSpPr>
          <p:spPr>
            <a:xfrm>
              <a:off x="11338051" y="7118210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89" name="object 989"/>
            <p:cNvSpPr/>
            <p:nvPr/>
          </p:nvSpPr>
          <p:spPr>
            <a:xfrm>
              <a:off x="11536020" y="718760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90" name="object 990"/>
            <p:cNvSpPr/>
            <p:nvPr/>
          </p:nvSpPr>
          <p:spPr>
            <a:xfrm>
              <a:off x="11536020" y="718760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91" name="object 991"/>
            <p:cNvSpPr/>
            <p:nvPr/>
          </p:nvSpPr>
          <p:spPr>
            <a:xfrm>
              <a:off x="11733961" y="698893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92" name="object 992"/>
            <p:cNvSpPr/>
            <p:nvPr/>
          </p:nvSpPr>
          <p:spPr>
            <a:xfrm>
              <a:off x="11733961" y="698893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93" name="object 993"/>
            <p:cNvSpPr/>
            <p:nvPr/>
          </p:nvSpPr>
          <p:spPr>
            <a:xfrm>
              <a:off x="11931916" y="706297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94" name="object 994"/>
            <p:cNvSpPr/>
            <p:nvPr/>
          </p:nvSpPr>
          <p:spPr>
            <a:xfrm>
              <a:off x="11931916" y="706297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95" name="object 995"/>
            <p:cNvSpPr/>
            <p:nvPr/>
          </p:nvSpPr>
          <p:spPr>
            <a:xfrm>
              <a:off x="5672767" y="8400385"/>
              <a:ext cx="75565" cy="12700"/>
            </a:xfrm>
            <a:custGeom>
              <a:avLst/>
              <a:gdLst/>
              <a:ahLst/>
              <a:cxnLst/>
              <a:rect l="l" t="t" r="r" b="b"/>
              <a:pathLst>
                <a:path w="75564" h="12700">
                  <a:moveTo>
                    <a:pt x="0" y="12551"/>
                  </a:moveTo>
                  <a:lnTo>
                    <a:pt x="75266" y="12551"/>
                  </a:lnTo>
                  <a:lnTo>
                    <a:pt x="75266" y="0"/>
                  </a:lnTo>
                  <a:lnTo>
                    <a:pt x="0" y="0"/>
                  </a:lnTo>
                  <a:lnTo>
                    <a:pt x="0" y="1255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96" name="object 996"/>
            <p:cNvSpPr/>
            <p:nvPr/>
          </p:nvSpPr>
          <p:spPr>
            <a:xfrm>
              <a:off x="5993396" y="808565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97" name="object 997"/>
            <p:cNvSpPr/>
            <p:nvPr/>
          </p:nvSpPr>
          <p:spPr>
            <a:xfrm>
              <a:off x="5993396" y="808565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98" name="object 998"/>
            <p:cNvSpPr/>
            <p:nvPr/>
          </p:nvSpPr>
          <p:spPr>
            <a:xfrm>
              <a:off x="6389294" y="780356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999" name="object 999"/>
            <p:cNvSpPr/>
            <p:nvPr/>
          </p:nvSpPr>
          <p:spPr>
            <a:xfrm>
              <a:off x="6389294" y="780356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6516751" y="799167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6516751" y="799167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6785203" y="781561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6785203" y="781561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6967092" y="7927009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6967092" y="7927009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7181101" y="808083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7181101" y="808083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7362990" y="810836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7362990" y="810836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7576997" y="817996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7576997" y="817996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7771726" y="815619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7771726" y="815619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7972908" y="742354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7972908" y="742354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8167624" y="7261897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8167624" y="7261897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8368804" y="725874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8368804" y="7258748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8566695" y="718092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8566695" y="718092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8764714" y="729748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8764714" y="729748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8962593" y="717410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8962593" y="717410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9160611" y="7057517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9160611" y="7057517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9358502" y="708022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9358502" y="708022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9556508" y="705204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9556508" y="705204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9754400" y="690915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9754400" y="690915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9952418" y="675298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9952418" y="675298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10150298" y="6734847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10150298" y="6734847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10348315" y="684446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10348315" y="684446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10546207" y="680115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10546207" y="6801154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10744213" y="667649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10744213" y="667649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10942154" y="681953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10942154" y="6819531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11140123" y="676235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11140123" y="6762356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11338051" y="686229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11338051" y="6862292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11536020" y="6877087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11536020" y="6877087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11733961" y="673901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11733961" y="6739013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11931916" y="678422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0" y="0"/>
                  </a:moveTo>
                  <a:lnTo>
                    <a:pt x="150533" y="0"/>
                  </a:lnTo>
                </a:path>
              </a:pathLst>
            </a:custGeom>
            <a:ln w="31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11931916" y="6784225"/>
              <a:ext cx="151130" cy="0"/>
            </a:xfrm>
            <a:custGeom>
              <a:avLst/>
              <a:gdLst/>
              <a:ahLst/>
              <a:cxnLst/>
              <a:rect l="l" t="t" r="r" b="b"/>
              <a:pathLst>
                <a:path w="151129">
                  <a:moveTo>
                    <a:pt x="150533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5672766" y="6800827"/>
              <a:ext cx="6334760" cy="1810385"/>
            </a:xfrm>
            <a:custGeom>
              <a:avLst/>
              <a:gdLst/>
              <a:ahLst/>
              <a:cxnLst/>
              <a:rect l="l" t="t" r="r" b="b"/>
              <a:pathLst>
                <a:path w="6334759" h="1810384">
                  <a:moveTo>
                    <a:pt x="0" y="1809959"/>
                  </a:moveTo>
                  <a:lnTo>
                    <a:pt x="395902" y="1571440"/>
                  </a:lnTo>
                  <a:lnTo>
                    <a:pt x="791804" y="1280304"/>
                  </a:lnTo>
                  <a:lnTo>
                    <a:pt x="919255" y="1459194"/>
                  </a:lnTo>
                  <a:lnTo>
                    <a:pt x="1187706" y="1273290"/>
                  </a:lnTo>
                  <a:lnTo>
                    <a:pt x="1369595" y="1329411"/>
                  </a:lnTo>
                  <a:lnTo>
                    <a:pt x="1583608" y="1389042"/>
                  </a:lnTo>
                  <a:lnTo>
                    <a:pt x="1765502" y="1403074"/>
                  </a:lnTo>
                  <a:lnTo>
                    <a:pt x="1979510" y="1466210"/>
                  </a:lnTo>
                  <a:lnTo>
                    <a:pt x="2174224" y="1424119"/>
                  </a:lnTo>
                  <a:lnTo>
                    <a:pt x="2375412" y="852371"/>
                  </a:lnTo>
                  <a:lnTo>
                    <a:pt x="2570126" y="726095"/>
                  </a:lnTo>
                  <a:lnTo>
                    <a:pt x="2771314" y="743635"/>
                  </a:lnTo>
                  <a:lnTo>
                    <a:pt x="2969215" y="662959"/>
                  </a:lnTo>
                  <a:lnTo>
                    <a:pt x="3167216" y="715574"/>
                  </a:lnTo>
                  <a:lnTo>
                    <a:pt x="3365117" y="620868"/>
                  </a:lnTo>
                  <a:lnTo>
                    <a:pt x="3563118" y="487579"/>
                  </a:lnTo>
                  <a:lnTo>
                    <a:pt x="3761019" y="512137"/>
                  </a:lnTo>
                  <a:lnTo>
                    <a:pt x="3959020" y="463020"/>
                  </a:lnTo>
                  <a:lnTo>
                    <a:pt x="4156921" y="277124"/>
                  </a:lnTo>
                  <a:lnTo>
                    <a:pt x="4354922" y="140319"/>
                  </a:lnTo>
                  <a:lnTo>
                    <a:pt x="4552823" y="77191"/>
                  </a:lnTo>
                  <a:lnTo>
                    <a:pt x="4750824" y="203448"/>
                  </a:lnTo>
                  <a:lnTo>
                    <a:pt x="4948725" y="154356"/>
                  </a:lnTo>
                  <a:lnTo>
                    <a:pt x="5146726" y="0"/>
                  </a:lnTo>
                  <a:lnTo>
                    <a:pt x="5344652" y="164878"/>
                  </a:lnTo>
                  <a:lnTo>
                    <a:pt x="5542628" y="119277"/>
                  </a:lnTo>
                  <a:lnTo>
                    <a:pt x="5740554" y="189436"/>
                  </a:lnTo>
                  <a:lnTo>
                    <a:pt x="5938530" y="231522"/>
                  </a:lnTo>
                  <a:lnTo>
                    <a:pt x="6136456" y="63154"/>
                  </a:lnTo>
                  <a:lnTo>
                    <a:pt x="6334432" y="122792"/>
                  </a:lnTo>
                </a:path>
              </a:pathLst>
            </a:custGeom>
            <a:ln w="2510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5666494" y="6190503"/>
              <a:ext cx="12700" cy="2806700"/>
            </a:xfrm>
            <a:custGeom>
              <a:avLst/>
              <a:gdLst/>
              <a:ahLst/>
              <a:cxnLst/>
              <a:rect l="l" t="t" r="r" b="b"/>
              <a:pathLst>
                <a:path w="12700" h="2806700">
                  <a:moveTo>
                    <a:pt x="0" y="2806123"/>
                  </a:moveTo>
                  <a:lnTo>
                    <a:pt x="12544" y="2806123"/>
                  </a:lnTo>
                  <a:lnTo>
                    <a:pt x="12544" y="0"/>
                  </a:lnTo>
                  <a:lnTo>
                    <a:pt x="0" y="0"/>
                  </a:lnTo>
                  <a:lnTo>
                    <a:pt x="0" y="28061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5672766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5672766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100443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5672766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5672766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2" name="object 1062"/>
                <p:cNvSpPr txBox="1"/>
                <p:nvPr/>
              </p:nvSpPr>
              <p:spPr>
                <a:xfrm>
                  <a:off x="5509533" y="9071187"/>
                  <a:ext cx="296545" cy="255198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12701">
                    <a:spcBef>
                      <a:spcPts val="13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155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550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TW" sz="155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sz="1650" dirty="0">
                    <a:latin typeface="Chaparral Pro Light" panose="02060403030505090203" pitchFamily="18" charset="0"/>
                    <a:cs typeface="Georgia"/>
                  </a:endParaRPr>
                </a:p>
              </p:txBody>
            </p:sp>
          </mc:Choice>
          <mc:Fallback xmlns="">
            <p:sp>
              <p:nvSpPr>
                <p:cNvPr id="1062" name="object 10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9533" y="9071187"/>
                  <a:ext cx="296545" cy="255198"/>
                </a:xfrm>
                <a:prstGeom prst="rect">
                  <a:avLst/>
                </a:prstGeom>
                <a:blipFill>
                  <a:blip r:embed="rId3"/>
                  <a:stretch>
                    <a:fillRect l="-18367" r="-20408" b="-23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3" name="object 1063"/>
            <p:cNvSpPr/>
            <p:nvPr/>
          </p:nvSpPr>
          <p:spPr>
            <a:xfrm>
              <a:off x="6987923" y="6190503"/>
              <a:ext cx="0" cy="2806700"/>
            </a:xfrm>
            <a:custGeom>
              <a:avLst/>
              <a:gdLst/>
              <a:ahLst/>
              <a:cxnLst/>
              <a:rect l="l" t="t" r="r" b="b"/>
              <a:pathLst>
                <a:path h="2806700">
                  <a:moveTo>
                    <a:pt x="0" y="2806123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6987923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6987923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100443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6987923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6987923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8" name="object 1068"/>
                <p:cNvSpPr txBox="1"/>
                <p:nvPr/>
              </p:nvSpPr>
              <p:spPr>
                <a:xfrm>
                  <a:off x="6824682" y="9071187"/>
                  <a:ext cx="296545" cy="521938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12701">
                    <a:spcBef>
                      <a:spcPts val="13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ar-AE" altLang="zh-TW" sz="155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zh-TW" sz="1550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TW" sz="155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ar-AE" altLang="zh-TW" sz="1650" dirty="0">
                    <a:latin typeface="Chaparral Pro Light" panose="02060403030505090203" pitchFamily="18" charset="0"/>
                    <a:cs typeface="Georgia"/>
                  </a:endParaRPr>
                </a:p>
                <a:p>
                  <a:pPr marL="12701">
                    <a:spcBef>
                      <a:spcPts val="130"/>
                    </a:spcBef>
                  </a:pPr>
                  <a:endParaRPr sz="1650" dirty="0">
                    <a:latin typeface="Chaparral Pro Light" panose="02060403030505090203" pitchFamily="18" charset="0"/>
                    <a:cs typeface="Georgia"/>
                  </a:endParaRPr>
                </a:p>
              </p:txBody>
            </p:sp>
          </mc:Choice>
          <mc:Fallback xmlns="">
            <p:sp>
              <p:nvSpPr>
                <p:cNvPr id="1068" name="object 10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4682" y="9071187"/>
                  <a:ext cx="296545" cy="521938"/>
                </a:xfrm>
                <a:prstGeom prst="rect">
                  <a:avLst/>
                </a:prstGeom>
                <a:blipFill>
                  <a:blip r:embed="rId4"/>
                  <a:stretch>
                    <a:fillRect l="-18367" r="-1632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9" name="object 1069"/>
            <p:cNvSpPr/>
            <p:nvPr/>
          </p:nvSpPr>
          <p:spPr>
            <a:xfrm>
              <a:off x="8303081" y="6190503"/>
              <a:ext cx="0" cy="2806700"/>
            </a:xfrm>
            <a:custGeom>
              <a:avLst/>
              <a:gdLst/>
              <a:ahLst/>
              <a:cxnLst/>
              <a:rect l="l" t="t" r="r" b="b"/>
              <a:pathLst>
                <a:path h="2806700">
                  <a:moveTo>
                    <a:pt x="0" y="2806123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8303081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8303081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100443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8303081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8303081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9618239" y="6190503"/>
              <a:ext cx="0" cy="2806700"/>
            </a:xfrm>
            <a:custGeom>
              <a:avLst/>
              <a:gdLst/>
              <a:ahLst/>
              <a:cxnLst/>
              <a:rect l="l" t="t" r="r" b="b"/>
              <a:pathLst>
                <a:path h="2806700">
                  <a:moveTo>
                    <a:pt x="0" y="2806123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9618239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9618239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100443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9618239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9618239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10933396" y="6190503"/>
              <a:ext cx="0" cy="2806700"/>
            </a:xfrm>
            <a:custGeom>
              <a:avLst/>
              <a:gdLst/>
              <a:ahLst/>
              <a:cxnLst/>
              <a:rect l="l" t="t" r="r" b="b"/>
              <a:pathLst>
                <a:path h="2806700">
                  <a:moveTo>
                    <a:pt x="0" y="2806123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10933396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10933396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100443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10933396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10933396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4" name="object 1084"/>
                <p:cNvSpPr txBox="1"/>
                <p:nvPr/>
              </p:nvSpPr>
              <p:spPr>
                <a:xfrm>
                  <a:off x="10811987" y="9072834"/>
                  <a:ext cx="296545" cy="255198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12701">
                    <a:spcBef>
                      <a:spcPts val="13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ar-AE" altLang="zh-TW" sz="155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zh-TW" sz="1550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TW" sz="1550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ar-AE" altLang="zh-TW" sz="1650" dirty="0">
                    <a:latin typeface="Chaparral Pro Light" panose="02060403030505090203" pitchFamily="18" charset="0"/>
                    <a:cs typeface="Georgia"/>
                  </a:endParaRPr>
                </a:p>
              </p:txBody>
            </p:sp>
          </mc:Choice>
          <mc:Fallback xmlns="">
            <p:sp>
              <p:nvSpPr>
                <p:cNvPr id="1084" name="object 10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1987" y="9072834"/>
                  <a:ext cx="296545" cy="255198"/>
                </a:xfrm>
                <a:prstGeom prst="rect">
                  <a:avLst/>
                </a:prstGeom>
                <a:blipFill>
                  <a:blip r:embed="rId5"/>
                  <a:stretch>
                    <a:fillRect l="-18367" r="-20408"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5" name="object 1085"/>
            <p:cNvSpPr/>
            <p:nvPr/>
          </p:nvSpPr>
          <p:spPr>
            <a:xfrm>
              <a:off x="12248554" y="6190503"/>
              <a:ext cx="0" cy="2806700"/>
            </a:xfrm>
            <a:custGeom>
              <a:avLst/>
              <a:gdLst/>
              <a:ahLst/>
              <a:cxnLst/>
              <a:rect l="l" t="t" r="r" b="b"/>
              <a:pathLst>
                <a:path h="2806700">
                  <a:moveTo>
                    <a:pt x="0" y="2806123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12248554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12248554" y="8896183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100443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12248554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12248554" y="619050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443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0" name="object 1090"/>
                <p:cNvSpPr txBox="1"/>
                <p:nvPr/>
              </p:nvSpPr>
              <p:spPr>
                <a:xfrm>
                  <a:off x="12085314" y="9071188"/>
                  <a:ext cx="296545" cy="257891"/>
                </a:xfrm>
                <a:prstGeom prst="rect">
                  <a:avLst/>
                </a:prstGeom>
              </p:spPr>
              <p:txBody>
                <a:bodyPr vert="horz" wrap="square" lIns="0" tIns="16510" rIns="0" bIns="0" rtlCol="0">
                  <a:spAutoFit/>
                </a:bodyPr>
                <a:lstStyle/>
                <a:p>
                  <a:pPr marL="12701">
                    <a:spcBef>
                      <a:spcPts val="13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ar-AE" altLang="zh-TW" sz="155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zh-TW" sz="1550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TW" sz="1550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ar-AE" altLang="zh-TW" sz="1650" dirty="0">
                    <a:latin typeface="Chaparral Pro Light" panose="02060403030505090203" pitchFamily="18" charset="0"/>
                    <a:cs typeface="Georgia"/>
                  </a:endParaRPr>
                </a:p>
              </p:txBody>
            </p:sp>
          </mc:Choice>
          <mc:Fallback xmlns="">
            <p:sp>
              <p:nvSpPr>
                <p:cNvPr id="1090" name="object 10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5314" y="9071188"/>
                  <a:ext cx="296545" cy="257891"/>
                </a:xfrm>
                <a:prstGeom prst="rect">
                  <a:avLst/>
                </a:prstGeom>
                <a:blipFill>
                  <a:blip r:embed="rId6"/>
                  <a:stretch>
                    <a:fillRect l="-18367" r="-20408"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1" name="object 1091"/>
            <p:cNvSpPr/>
            <p:nvPr/>
          </p:nvSpPr>
          <p:spPr>
            <a:xfrm>
              <a:off x="6068668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6068668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6068668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6068668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6300256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6300256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6300256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6300256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6464570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6464570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6464570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6464570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6592021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6592021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6592021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6592021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6696158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6696158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6696158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6696158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678420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678420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678420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678420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6860472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6860472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6860472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6860472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692774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692774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692774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692774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7383826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7383826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7383826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7383826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7615421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7615421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7615421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7615421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7779727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7779727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7779727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7779727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7907179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7907179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7907179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7907179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8011323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8011323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8011323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8011323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8099360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8099360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8099360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8099360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8175630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8175630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8175630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8175630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8242893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8242893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8242893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8242893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8698983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8698983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8698983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8698983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8930578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8930578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8930578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8930578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909488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909488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909488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909488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9222336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9222336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9222336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9222336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9326480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9326480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9326480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9326480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9414517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9414517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9414517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9414517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9490787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9490787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9490787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9490787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9558076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9558076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9558076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9558076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10014141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10014141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10014141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10014141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10245736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10245736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10245736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10245736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10410043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10410043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10410043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10410043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10537494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10537494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10537494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10537494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10641638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10641638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10641638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10641638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1072967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1072967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1072967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1072967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1080594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1080594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1080594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1080594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10873233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10873233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10873233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10873233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11329298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11329298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11329298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11329298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11560894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11560894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11560894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11560894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11725200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11725200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11725200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11725200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11852652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11852652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11852652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11852652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1195679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1195679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1195679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1195679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12044832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12044832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12044832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12044832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12121102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12121102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12121102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12121102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1218836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12188365" y="89464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50221"/>
                  </a:moveTo>
                  <a:lnTo>
                    <a:pt x="0" y="0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1218836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12188365" y="6190504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221"/>
                  </a:lnTo>
                </a:path>
              </a:pathLst>
            </a:custGeom>
            <a:ln w="125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1" name="object 1251"/>
                <p:cNvSpPr txBox="1"/>
                <p:nvPr/>
              </p:nvSpPr>
              <p:spPr>
                <a:xfrm>
                  <a:off x="7757394" y="8996698"/>
                  <a:ext cx="5046511" cy="345607"/>
                </a:xfrm>
                <a:prstGeom prst="rect">
                  <a:avLst/>
                </a:prstGeom>
              </p:spPr>
              <p:txBody>
                <a:bodyPr vert="horz" wrap="square" lIns="0" tIns="106045" rIns="0" bIns="0" rtlCol="0">
                  <a:spAutoFit/>
                </a:bodyPr>
                <a:lstStyle/>
                <a:p>
                  <a:pPr marL="403245">
                    <a:spcBef>
                      <a:spcPts val="835"/>
                    </a:spcBef>
                    <a:tabLst>
                      <a:tab pos="1718396" algn="l"/>
                    </a:tabLs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ar-AE" altLang="zh-TW" sz="155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zh-TW" sz="1550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TW" sz="155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550" i="1" dirty="0">
                            <a:latin typeface="Cambria Math" panose="02040503050406030204" pitchFamily="18" charset="0"/>
                          </a:rPr>
                          <m:t>                       </m:t>
                        </m:r>
                        <m:sSup>
                          <m:sSupPr>
                            <m:ctrlPr>
                              <a:rPr lang="ar-AE" altLang="zh-TW" sz="155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55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ar-AE" altLang="zh-TW" sz="1550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TW" sz="155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ar-AE" sz="1650" dirty="0">
                    <a:latin typeface="Chaparral Pro Light" panose="02060403030505090203" pitchFamily="18" charset="0"/>
                    <a:cs typeface="Georgia"/>
                  </a:endParaRPr>
                </a:p>
              </p:txBody>
            </p:sp>
          </mc:Choice>
          <mc:Fallback xmlns="">
            <p:sp>
              <p:nvSpPr>
                <p:cNvPr id="1251" name="object 12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7394" y="8996698"/>
                  <a:ext cx="5046511" cy="345607"/>
                </a:xfrm>
                <a:prstGeom prst="rect">
                  <a:avLst/>
                </a:prstGeom>
                <a:blipFill>
                  <a:blip r:embed="rId7"/>
                  <a:stretch>
                    <a:fillRect b="-53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2" name="object 1252"/>
            <p:cNvSpPr/>
            <p:nvPr/>
          </p:nvSpPr>
          <p:spPr>
            <a:xfrm>
              <a:off x="5672767" y="8990348"/>
              <a:ext cx="6730365" cy="12700"/>
            </a:xfrm>
            <a:custGeom>
              <a:avLst/>
              <a:gdLst/>
              <a:ahLst/>
              <a:cxnLst/>
              <a:rect l="l" t="t" r="r" b="b"/>
              <a:pathLst>
                <a:path w="6730365" h="12700">
                  <a:moveTo>
                    <a:pt x="0" y="12555"/>
                  </a:moveTo>
                  <a:lnTo>
                    <a:pt x="6730334" y="12555"/>
                  </a:lnTo>
                  <a:lnTo>
                    <a:pt x="6730334" y="0"/>
                  </a:lnTo>
                  <a:lnTo>
                    <a:pt x="0" y="0"/>
                  </a:lnTo>
                  <a:lnTo>
                    <a:pt x="0" y="12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5672767" y="899662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5672767" y="899662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125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12302746" y="899662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12302746" y="899662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100355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57" name="object 1257"/>
            <p:cNvSpPr txBox="1"/>
            <p:nvPr/>
          </p:nvSpPr>
          <p:spPr>
            <a:xfrm>
              <a:off x="5475036" y="8833260"/>
              <a:ext cx="126364" cy="255198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1">
                <a:spcBef>
                  <a:spcPts val="130"/>
                </a:spcBef>
              </a:pPr>
              <a:r>
                <a:rPr sz="1550" dirty="0">
                  <a:latin typeface="Chaparral Pro Light" panose="02060403030505090203" pitchFamily="18" charset="0"/>
                  <a:cs typeface="Georgia"/>
                </a:rPr>
                <a:t>0</a:t>
              </a:r>
              <a:endParaRPr sz="1550">
                <a:latin typeface="Chaparral Pro Light" panose="02060403030505090203" pitchFamily="18" charset="0"/>
                <a:cs typeface="Georgia"/>
              </a:endParaRPr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5672768" y="8295096"/>
              <a:ext cx="6730365" cy="0"/>
            </a:xfrm>
            <a:custGeom>
              <a:avLst/>
              <a:gdLst/>
              <a:ahLst/>
              <a:cxnLst/>
              <a:rect l="l" t="t" r="r" b="b"/>
              <a:pathLst>
                <a:path w="6730365">
                  <a:moveTo>
                    <a:pt x="0" y="0"/>
                  </a:moveTo>
                  <a:lnTo>
                    <a:pt x="6730334" y="0"/>
                  </a:lnTo>
                </a:path>
              </a:pathLst>
            </a:custGeom>
            <a:ln w="12555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5672767" y="829509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5672767" y="829509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125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12302747" y="829509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12302747" y="8295096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100355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5672768" y="7593567"/>
              <a:ext cx="6730365" cy="0"/>
            </a:xfrm>
            <a:custGeom>
              <a:avLst/>
              <a:gdLst/>
              <a:ahLst/>
              <a:cxnLst/>
              <a:rect l="l" t="t" r="r" b="b"/>
              <a:pathLst>
                <a:path w="6730365">
                  <a:moveTo>
                    <a:pt x="0" y="0"/>
                  </a:moveTo>
                  <a:lnTo>
                    <a:pt x="6730334" y="0"/>
                  </a:lnTo>
                </a:path>
              </a:pathLst>
            </a:custGeom>
            <a:ln w="12555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5672767" y="7593567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5672767" y="7593567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125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12302747" y="7593567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12302747" y="7593567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100355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5672768" y="6892028"/>
              <a:ext cx="6730365" cy="0"/>
            </a:xfrm>
            <a:custGeom>
              <a:avLst/>
              <a:gdLst/>
              <a:ahLst/>
              <a:cxnLst/>
              <a:rect l="l" t="t" r="r" b="b"/>
              <a:pathLst>
                <a:path w="6730365">
                  <a:moveTo>
                    <a:pt x="0" y="0"/>
                  </a:moveTo>
                  <a:lnTo>
                    <a:pt x="6730334" y="0"/>
                  </a:lnTo>
                </a:path>
              </a:pathLst>
            </a:custGeom>
            <a:ln w="12555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5672767" y="6892028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5672767" y="6892028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125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12302747" y="6892028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12302747" y="6892028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100355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5672768" y="6184225"/>
              <a:ext cx="6730365" cy="12700"/>
            </a:xfrm>
            <a:custGeom>
              <a:avLst/>
              <a:gdLst/>
              <a:ahLst/>
              <a:cxnLst/>
              <a:rect l="l" t="t" r="r" b="b"/>
              <a:pathLst>
                <a:path w="6730365" h="12700">
                  <a:moveTo>
                    <a:pt x="0" y="12555"/>
                  </a:moveTo>
                  <a:lnTo>
                    <a:pt x="6730334" y="12555"/>
                  </a:lnTo>
                  <a:lnTo>
                    <a:pt x="6730334" y="0"/>
                  </a:lnTo>
                  <a:lnTo>
                    <a:pt x="0" y="0"/>
                  </a:lnTo>
                  <a:lnTo>
                    <a:pt x="0" y="12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5672767" y="6190503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5672767" y="6190503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4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125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12302747" y="6190503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0" y="0"/>
                  </a:moveTo>
                  <a:lnTo>
                    <a:pt x="100355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12302747" y="6190503"/>
              <a:ext cx="100965" cy="0"/>
            </a:xfrm>
            <a:custGeom>
              <a:avLst/>
              <a:gdLst/>
              <a:ahLst/>
              <a:cxnLst/>
              <a:rect l="l" t="t" r="r" b="b"/>
              <a:pathLst>
                <a:path w="100965">
                  <a:moveTo>
                    <a:pt x="100355" y="0"/>
                  </a:moveTo>
                  <a:lnTo>
                    <a:pt x="0" y="0"/>
                  </a:lnTo>
                </a:path>
              </a:pathLst>
            </a:custGeom>
            <a:ln w="125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78" name="object 1278"/>
            <p:cNvSpPr txBox="1"/>
            <p:nvPr/>
          </p:nvSpPr>
          <p:spPr>
            <a:xfrm>
              <a:off x="5377031" y="6027137"/>
              <a:ext cx="241300" cy="2417328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R="2540" algn="ctr">
                <a:spcBef>
                  <a:spcPts val="130"/>
                </a:spcBef>
              </a:pPr>
              <a:r>
                <a:rPr sz="1550" dirty="0">
                  <a:latin typeface="Chaparral Pro Light" panose="02060403030505090203" pitchFamily="18" charset="0"/>
                  <a:cs typeface="Georgia"/>
                </a:rPr>
                <a:t>20</a:t>
              </a:r>
              <a:endParaRPr sz="1550">
                <a:latin typeface="Chaparral Pro Light" panose="02060403030505090203" pitchFamily="18" charset="0"/>
                <a:cs typeface="Georgia"/>
              </a:endParaRPr>
            </a:p>
            <a:p>
              <a:pPr>
                <a:lnSpc>
                  <a:spcPct val="100000"/>
                </a:lnSpc>
              </a:pPr>
              <a:endParaRPr>
                <a:latin typeface="Chaparral Pro Light" panose="02060403030505090203" pitchFamily="18" charset="0"/>
                <a:cs typeface="Times New Roman"/>
              </a:endParaRPr>
            </a:p>
            <a:p>
              <a:pPr marL="10160" algn="ctr">
                <a:spcBef>
                  <a:spcPts val="1595"/>
                </a:spcBef>
              </a:pPr>
              <a:r>
                <a:rPr sz="1550" dirty="0">
                  <a:latin typeface="Chaparral Pro Light" panose="02060403030505090203" pitchFamily="18" charset="0"/>
                  <a:cs typeface="Georgia"/>
                </a:rPr>
                <a:t>15</a:t>
              </a:r>
              <a:endParaRPr sz="1550">
                <a:latin typeface="Chaparral Pro Light" panose="02060403030505090203" pitchFamily="18" charset="0"/>
                <a:cs typeface="Georgia"/>
              </a:endParaRPr>
            </a:p>
            <a:p>
              <a:pPr>
                <a:lnSpc>
                  <a:spcPct val="100000"/>
                </a:lnSpc>
              </a:pPr>
              <a:endParaRPr>
                <a:latin typeface="Chaparral Pro Light" panose="02060403030505090203" pitchFamily="18" charset="0"/>
                <a:cs typeface="Times New Roman"/>
              </a:endParaRPr>
            </a:p>
            <a:p>
              <a:pPr marL="5081" algn="ctr">
                <a:spcBef>
                  <a:spcPts val="1595"/>
                </a:spcBef>
              </a:pPr>
              <a:r>
                <a:rPr sz="1550" dirty="0">
                  <a:latin typeface="Chaparral Pro Light" panose="02060403030505090203" pitchFamily="18" charset="0"/>
                  <a:cs typeface="Georgia"/>
                </a:rPr>
                <a:t>10</a:t>
              </a:r>
              <a:endParaRPr sz="1550">
                <a:latin typeface="Chaparral Pro Light" panose="02060403030505090203" pitchFamily="18" charset="0"/>
                <a:cs typeface="Georgia"/>
              </a:endParaRPr>
            </a:p>
            <a:p>
              <a:pPr>
                <a:lnSpc>
                  <a:spcPct val="100000"/>
                </a:lnSpc>
              </a:pPr>
              <a:endParaRPr>
                <a:latin typeface="Chaparral Pro Light" panose="02060403030505090203" pitchFamily="18" charset="0"/>
                <a:cs typeface="Times New Roman"/>
              </a:endParaRPr>
            </a:p>
            <a:p>
              <a:pPr marL="89540" algn="ctr">
                <a:spcBef>
                  <a:spcPts val="1590"/>
                </a:spcBef>
              </a:pPr>
              <a:r>
                <a:rPr sz="1550" dirty="0">
                  <a:latin typeface="Chaparral Pro Light" panose="02060403030505090203" pitchFamily="18" charset="0"/>
                  <a:cs typeface="Georgia"/>
                </a:rPr>
                <a:t>5</a:t>
              </a:r>
              <a:endParaRPr sz="1550">
                <a:latin typeface="Chaparral Pro Light" panose="02060403030505090203" pitchFamily="18" charset="0"/>
                <a:cs typeface="Georgia"/>
              </a:endParaRPr>
            </a:p>
          </p:txBody>
        </p:sp>
        <p:sp>
          <p:nvSpPr>
            <p:cNvPr id="1279" name="object 1279"/>
            <p:cNvSpPr txBox="1"/>
            <p:nvPr/>
          </p:nvSpPr>
          <p:spPr>
            <a:xfrm>
              <a:off x="5013747" y="5826209"/>
              <a:ext cx="261610" cy="3437890"/>
            </a:xfrm>
            <a:prstGeom prst="rect">
              <a:avLst/>
            </a:prstGeom>
          </p:spPr>
          <p:txBody>
            <a:bodyPr vert="vert270" wrap="square" lIns="0" tIns="3175" rIns="0" bIns="0" rtlCol="0">
              <a:spAutoFit/>
            </a:bodyPr>
            <a:lstStyle/>
            <a:p>
              <a:pPr marL="12701">
                <a:spcBef>
                  <a:spcPts val="25"/>
                </a:spcBef>
              </a:pPr>
              <a:r>
                <a:rPr sz="1700" dirty="0">
                  <a:cs typeface="Georgia"/>
                </a:rPr>
                <a:t>Optimal capacity (polynomial degree)</a:t>
              </a:r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5672768" y="6177947"/>
              <a:ext cx="6730365" cy="25400"/>
            </a:xfrm>
            <a:custGeom>
              <a:avLst/>
              <a:gdLst/>
              <a:ahLst/>
              <a:cxnLst/>
              <a:rect l="l" t="t" r="r" b="b"/>
              <a:pathLst>
                <a:path w="6730365" h="25400">
                  <a:moveTo>
                    <a:pt x="0" y="25111"/>
                  </a:moveTo>
                  <a:lnTo>
                    <a:pt x="6730334" y="25111"/>
                  </a:lnTo>
                  <a:lnTo>
                    <a:pt x="6730334" y="0"/>
                  </a:lnTo>
                  <a:lnTo>
                    <a:pt x="0" y="0"/>
                  </a:lnTo>
                  <a:lnTo>
                    <a:pt x="0" y="251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12403101" y="6190503"/>
              <a:ext cx="0" cy="2806700"/>
            </a:xfrm>
            <a:custGeom>
              <a:avLst/>
              <a:gdLst/>
              <a:ahLst/>
              <a:cxnLst/>
              <a:rect l="l" t="t" r="r" b="b"/>
              <a:pathLst>
                <a:path h="2806700">
                  <a:moveTo>
                    <a:pt x="0" y="2806123"/>
                  </a:moveTo>
                  <a:lnTo>
                    <a:pt x="0" y="0"/>
                  </a:lnTo>
                </a:path>
              </a:pathLst>
            </a:custGeom>
            <a:ln w="250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5672767" y="8996626"/>
              <a:ext cx="6730365" cy="0"/>
            </a:xfrm>
            <a:custGeom>
              <a:avLst/>
              <a:gdLst/>
              <a:ahLst/>
              <a:cxnLst/>
              <a:rect l="l" t="t" r="r" b="b"/>
              <a:pathLst>
                <a:path w="6730365">
                  <a:moveTo>
                    <a:pt x="0" y="0"/>
                  </a:moveTo>
                  <a:lnTo>
                    <a:pt x="6730334" y="0"/>
                  </a:lnTo>
                </a:path>
              </a:pathLst>
            </a:custGeom>
            <a:ln w="251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5660222" y="6190503"/>
              <a:ext cx="25400" cy="2806700"/>
            </a:xfrm>
            <a:custGeom>
              <a:avLst/>
              <a:gdLst/>
              <a:ahLst/>
              <a:cxnLst/>
              <a:rect l="l" t="t" r="r" b="b"/>
              <a:pathLst>
                <a:path w="25400" h="2806700">
                  <a:moveTo>
                    <a:pt x="0" y="2806123"/>
                  </a:moveTo>
                  <a:lnTo>
                    <a:pt x="25088" y="2806123"/>
                  </a:lnTo>
                  <a:lnTo>
                    <a:pt x="25088" y="0"/>
                  </a:lnTo>
                  <a:lnTo>
                    <a:pt x="0" y="0"/>
                  </a:lnTo>
                  <a:lnTo>
                    <a:pt x="0" y="28061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latin typeface="Chaparral Pro Light" panose="02060403030505090203" pitchFamily="18" charset="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F365C91-3C25-473C-BE11-F6668CC4AB39}"/>
              </a:ext>
            </a:extLst>
          </p:cNvPr>
          <p:cNvGrpSpPr/>
          <p:nvPr/>
        </p:nvGrpSpPr>
        <p:grpSpPr>
          <a:xfrm>
            <a:off x="309843" y="1797825"/>
            <a:ext cx="7499402" cy="3683340"/>
            <a:chOff x="4955730" y="1798571"/>
            <a:chExt cx="7499402" cy="3683340"/>
          </a:xfrm>
        </p:grpSpPr>
        <p:sp>
          <p:nvSpPr>
            <p:cNvPr id="801" name="object 801"/>
            <p:cNvSpPr txBox="1"/>
            <p:nvPr/>
          </p:nvSpPr>
          <p:spPr>
            <a:xfrm>
              <a:off x="6856073" y="4943943"/>
              <a:ext cx="5274587" cy="537968"/>
            </a:xfrm>
            <a:prstGeom prst="rect">
              <a:avLst/>
            </a:prstGeom>
          </p:spPr>
          <p:txBody>
            <a:bodyPr vert="horz" wrap="square" lIns="0" tIns="106045" rIns="0" bIns="0" rtlCol="0">
              <a:spAutoFit/>
            </a:bodyPr>
            <a:lstStyle/>
            <a:p>
              <a:pPr marL="12701">
                <a:spcBef>
                  <a:spcPts val="745"/>
                </a:spcBef>
              </a:pPr>
              <a:r>
                <a:rPr sz="2800" dirty="0">
                  <a:cs typeface="Georgia"/>
                </a:rPr>
                <a:t>Number of training examples</a:t>
              </a:r>
            </a:p>
          </p:txBody>
        </p:sp>
        <p:sp>
          <p:nvSpPr>
            <p:cNvPr id="848" name="object 848"/>
            <p:cNvSpPr txBox="1"/>
            <p:nvPr/>
          </p:nvSpPr>
          <p:spPr>
            <a:xfrm>
              <a:off x="4955730" y="2358828"/>
              <a:ext cx="307777" cy="1897414"/>
            </a:xfrm>
            <a:prstGeom prst="rect">
              <a:avLst/>
            </a:prstGeom>
          </p:spPr>
          <p:txBody>
            <a:bodyPr vert="vert270" wrap="square" lIns="0" tIns="3175" rIns="0" bIns="0" rtlCol="0">
              <a:spAutoFit/>
            </a:bodyPr>
            <a:lstStyle/>
            <a:p>
              <a:pPr marL="12701">
                <a:spcBef>
                  <a:spcPts val="25"/>
                </a:spcBef>
              </a:pPr>
              <a:r>
                <a:rPr sz="2000" dirty="0">
                  <a:cs typeface="Georgia"/>
                </a:rPr>
                <a:t>Error (MSE)</a:t>
              </a:r>
            </a:p>
          </p:txBody>
        </p:sp>
        <p:pic>
          <p:nvPicPr>
            <p:cNvPr id="1287" name="圖片 1286">
              <a:extLst>
                <a:ext uri="{FF2B5EF4-FFF2-40B4-BE49-F238E27FC236}">
                  <a16:creationId xmlns:a16="http://schemas.microsoft.com/office/drawing/2014/main" id="{34BC824D-4228-4283-A699-F4D478195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999" t="40658" r="7678" b="10553"/>
            <a:stretch/>
          </p:blipFill>
          <p:spPr>
            <a:xfrm>
              <a:off x="5255132" y="1798571"/>
              <a:ext cx="7200000" cy="3270149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222C8EF-9B28-4022-B613-0E6F40AF9950}"/>
              </a:ext>
            </a:extLst>
          </p:cNvPr>
          <p:cNvSpPr/>
          <p:nvPr/>
        </p:nvSpPr>
        <p:spPr>
          <a:xfrm>
            <a:off x="8050273" y="418642"/>
            <a:ext cx="9096135" cy="8971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indent="-360363">
              <a:buFont typeface="Arial" panose="020B0604020202020204" pitchFamily="34" charset="0"/>
              <a:buChar char="•"/>
            </a:pPr>
            <a:r>
              <a:rPr lang="en-US" altLang="zh-TW" sz="2800" dirty="0"/>
              <a:t>For the </a:t>
            </a:r>
            <a:r>
              <a:rPr lang="en-US" altLang="zh-TW" sz="2800" dirty="0">
                <a:solidFill>
                  <a:srgbClr val="FF0000"/>
                </a:solidFill>
              </a:rPr>
              <a:t>quadratic model</a:t>
            </a:r>
            <a:r>
              <a:rPr lang="en-US" altLang="zh-TW" sz="2800" dirty="0"/>
              <a:t>, the </a:t>
            </a:r>
            <a:r>
              <a:rPr lang="en-US" altLang="zh-TW" sz="2800" dirty="0">
                <a:solidFill>
                  <a:srgbClr val="FF0000"/>
                </a:solidFill>
              </a:rPr>
              <a:t>training error increases </a:t>
            </a:r>
            <a:r>
              <a:rPr lang="en-US" altLang="zh-TW" sz="2800" dirty="0"/>
              <a:t>as the size of the </a:t>
            </a:r>
            <a:r>
              <a:rPr lang="en-US" altLang="zh-TW" sz="2800" dirty="0">
                <a:solidFill>
                  <a:srgbClr val="FF0000"/>
                </a:solidFill>
              </a:rPr>
              <a:t>training set increases</a:t>
            </a:r>
            <a:r>
              <a:rPr lang="en-US" altLang="zh-TW" sz="2800" dirty="0"/>
              <a:t>. This is because larger datasets are harder to fit. Simultaneously, the </a:t>
            </a:r>
            <a:r>
              <a:rPr lang="en-US" altLang="zh-TW" sz="2800" dirty="0">
                <a:solidFill>
                  <a:srgbClr val="FF0000"/>
                </a:solidFill>
              </a:rPr>
              <a:t>test error decreases</a:t>
            </a:r>
            <a:r>
              <a:rPr lang="en-US" altLang="zh-TW" sz="2800" dirty="0"/>
              <a:t>, because fewer incorrect hypotheses are consistent with the training data. 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US" altLang="zh-TW" sz="2800" dirty="0"/>
              <a:t>The quadratic model </a:t>
            </a:r>
            <a:r>
              <a:rPr lang="en-US" altLang="zh-TW" sz="2800" dirty="0">
                <a:solidFill>
                  <a:srgbClr val="FF0000"/>
                </a:solidFill>
              </a:rPr>
              <a:t>does not </a:t>
            </a:r>
            <a:r>
              <a:rPr lang="en-US" altLang="zh-TW" sz="2800" dirty="0"/>
              <a:t>have enough capacity to solve the task, so its test error asymptotes to a high value. </a:t>
            </a:r>
          </a:p>
          <a:p>
            <a:pPr marL="360363" indent="-360363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altLang="zh-TW" sz="2800" dirty="0"/>
              <a:t>The </a:t>
            </a:r>
            <a:r>
              <a:rPr lang="en-US" altLang="zh-TW" sz="2800" dirty="0">
                <a:solidFill>
                  <a:srgbClr val="FF0000"/>
                </a:solidFill>
              </a:rPr>
              <a:t>test error </a:t>
            </a:r>
            <a:r>
              <a:rPr lang="en-US" altLang="zh-TW" sz="2800" dirty="0"/>
              <a:t>at optimal capacity asymptotes to the </a:t>
            </a:r>
            <a:r>
              <a:rPr lang="en-US" altLang="zh-TW" sz="2800" dirty="0">
                <a:solidFill>
                  <a:srgbClr val="FF0000"/>
                </a:solidFill>
              </a:rPr>
              <a:t>Bayes error</a:t>
            </a:r>
            <a:r>
              <a:rPr lang="en-US" altLang="zh-TW" sz="2800" dirty="0"/>
              <a:t>. The training error can fall below the Bayes error, due to the ability of the training algorithm to memorize specific instances of the training set. 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US" altLang="zh-TW" sz="2800" dirty="0"/>
              <a:t>As the training size increases </a:t>
            </a:r>
            <a:r>
              <a:rPr lang="en-US" altLang="zh-TW" sz="2800" dirty="0">
                <a:solidFill>
                  <a:srgbClr val="FF0000"/>
                </a:solidFill>
              </a:rPr>
              <a:t>to infinity</a:t>
            </a:r>
            <a:r>
              <a:rPr lang="en-US" altLang="zh-TW" sz="2800" dirty="0"/>
              <a:t>, the training error of any fixed-capacity model (here, the quadratic model) must rise to at least </a:t>
            </a:r>
            <a:r>
              <a:rPr lang="en-US" altLang="zh-TW" sz="2800" dirty="0">
                <a:solidFill>
                  <a:srgbClr val="FF0000"/>
                </a:solidFill>
              </a:rPr>
              <a:t>the Bayes error</a:t>
            </a:r>
            <a:r>
              <a:rPr lang="en-US" altLang="zh-TW" sz="2800" dirty="0"/>
              <a:t>. </a:t>
            </a:r>
          </a:p>
          <a:p>
            <a:pPr marL="360363" indent="-360363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altLang="zh-TW" sz="2800" dirty="0"/>
              <a:t>As the </a:t>
            </a:r>
            <a:r>
              <a:rPr lang="en-US" altLang="zh-TW" sz="2800" dirty="0">
                <a:solidFill>
                  <a:srgbClr val="FF0000"/>
                </a:solidFill>
              </a:rPr>
              <a:t>training</a:t>
            </a:r>
            <a:r>
              <a:rPr lang="en-US" altLang="zh-TW" sz="2800" dirty="0"/>
              <a:t> (</a:t>
            </a:r>
            <a:r>
              <a:rPr lang="en-US" altLang="zh-TW" sz="2800" i="1" dirty="0"/>
              <a:t>Bottom</a:t>
            </a:r>
            <a:r>
              <a:rPr lang="en-US" altLang="zh-TW" sz="2800" dirty="0"/>
              <a:t>)</a:t>
            </a:r>
            <a:r>
              <a:rPr lang="en-US" altLang="zh-TW" sz="2800" i="1" dirty="0"/>
              <a:t> </a:t>
            </a:r>
            <a:r>
              <a:rPr lang="en-US" altLang="zh-TW" sz="2800" dirty="0"/>
              <a:t>set size </a:t>
            </a:r>
            <a:r>
              <a:rPr lang="en-US" altLang="zh-TW" sz="2800" dirty="0">
                <a:solidFill>
                  <a:srgbClr val="FF0000"/>
                </a:solidFill>
              </a:rPr>
              <a:t>increases</a:t>
            </a:r>
            <a:r>
              <a:rPr lang="en-US" altLang="zh-TW" sz="2800" dirty="0"/>
              <a:t>, the </a:t>
            </a:r>
            <a:r>
              <a:rPr lang="en-US" altLang="zh-TW" sz="2800" dirty="0">
                <a:solidFill>
                  <a:srgbClr val="FF0000"/>
                </a:solidFill>
              </a:rPr>
              <a:t>optimal</a:t>
            </a:r>
            <a:r>
              <a:rPr lang="en-US" altLang="zh-TW" sz="2800" dirty="0"/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capacity</a:t>
            </a:r>
            <a:r>
              <a:rPr lang="en-US" altLang="zh-TW" sz="2800" dirty="0"/>
              <a:t> (shown here as the degree of the optimal polynomial </a:t>
            </a:r>
            <a:r>
              <a:rPr lang="en-US" altLang="zh-TW" sz="2800" dirty="0" err="1"/>
              <a:t>regressor</a:t>
            </a:r>
            <a:r>
              <a:rPr lang="en-US" altLang="zh-TW" sz="2800" dirty="0"/>
              <a:t>) </a:t>
            </a:r>
            <a:r>
              <a:rPr lang="en-US" altLang="zh-TW" sz="2800" dirty="0">
                <a:solidFill>
                  <a:srgbClr val="FF0000"/>
                </a:solidFill>
              </a:rPr>
              <a:t>increases</a:t>
            </a:r>
            <a:r>
              <a:rPr lang="en-US" altLang="zh-TW" sz="2800" dirty="0"/>
              <a:t>. </a:t>
            </a:r>
          </a:p>
          <a:p>
            <a:pPr marL="360363" indent="-360363">
              <a:buFont typeface="Arial" panose="020B0604020202020204" pitchFamily="34" charset="0"/>
              <a:buChar char="•"/>
            </a:pPr>
            <a:r>
              <a:rPr lang="en-US" altLang="zh-TW" sz="2800" dirty="0"/>
              <a:t>The optimal capacity </a:t>
            </a:r>
            <a:r>
              <a:rPr lang="en-US" altLang="zh-TW" sz="2800" dirty="0">
                <a:solidFill>
                  <a:srgbClr val="FF0000"/>
                </a:solidFill>
              </a:rPr>
              <a:t>plateaus</a:t>
            </a:r>
            <a:r>
              <a:rPr lang="en-US" altLang="zh-TW" sz="2800" dirty="0"/>
              <a:t> after reaching </a:t>
            </a:r>
            <a:r>
              <a:rPr lang="en-US" altLang="zh-TW" sz="2800" dirty="0">
                <a:solidFill>
                  <a:srgbClr val="FF0000"/>
                </a:solidFill>
              </a:rPr>
              <a:t>sufficient</a:t>
            </a:r>
            <a:r>
              <a:rPr lang="en-US" altLang="zh-TW" sz="2800" dirty="0"/>
              <a:t> complexity to solve the task.</a:t>
            </a:r>
            <a:endParaRPr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5C7610-3210-4D5B-8B89-C6E034600609}"/>
              </a:ext>
            </a:extLst>
          </p:cNvPr>
          <p:cNvSpPr/>
          <p:nvPr/>
        </p:nvSpPr>
        <p:spPr>
          <a:xfrm>
            <a:off x="2134555" y="9007066"/>
            <a:ext cx="443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1">
              <a:spcBef>
                <a:spcPts val="745"/>
              </a:spcBef>
            </a:pPr>
            <a:r>
              <a:rPr lang="en-US" altLang="zh-TW" sz="2800" dirty="0">
                <a:cs typeface="Georgia"/>
              </a:rPr>
              <a:t>Number of training examples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D85E2AD-3745-4A87-83DF-F952A1C5C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No Free Lunch Theorem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240886C-7D05-4768-9FD6-BF12E470C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13" y="1809236"/>
            <a:ext cx="15756519" cy="7639564"/>
          </a:xfrm>
        </p:spPr>
        <p:txBody>
          <a:bodyPr/>
          <a:lstStyle/>
          <a:p>
            <a:r>
              <a:rPr lang="en-US" altLang="zh-TW"/>
              <a:t>The </a:t>
            </a:r>
            <a:r>
              <a:rPr lang="en-US" altLang="zh-TW" b="1">
                <a:solidFill>
                  <a:srgbClr val="FF0000"/>
                </a:solidFill>
              </a:rPr>
              <a:t>no free lunch theorem </a:t>
            </a:r>
            <a:r>
              <a:rPr lang="en-US" altLang="zh-TW"/>
              <a:t>for machine learning (Wolpert, 1996) </a:t>
            </a:r>
          </a:p>
          <a:p>
            <a:pPr marL="900113" lvl="1" indent="-411163"/>
            <a:r>
              <a:rPr lang="en-US" altLang="zh-TW"/>
              <a:t>averaged over all possible data generating distributions, every classification algorithm has </a:t>
            </a:r>
            <a:r>
              <a:rPr lang="en-US" altLang="zh-TW">
                <a:solidFill>
                  <a:srgbClr val="FF0000"/>
                </a:solidFill>
              </a:rPr>
              <a:t>the same error rate </a:t>
            </a:r>
            <a:r>
              <a:rPr lang="en-US" altLang="zh-TW"/>
              <a:t>when classifying previously unobserved points. </a:t>
            </a:r>
          </a:p>
          <a:p>
            <a:pPr marL="900113" lvl="1" indent="-411163"/>
            <a:r>
              <a:rPr lang="en-US" altLang="zh-TW"/>
              <a:t>i.e., </a:t>
            </a:r>
            <a:r>
              <a:rPr lang="en-US" altLang="zh-TW">
                <a:solidFill>
                  <a:srgbClr val="FF0000"/>
                </a:solidFill>
              </a:rPr>
              <a:t>no</a:t>
            </a:r>
            <a:r>
              <a:rPr lang="en-US" altLang="zh-TW"/>
              <a:t> machine learning algorithm is universally any </a:t>
            </a:r>
            <a:r>
              <a:rPr lang="en-US" altLang="zh-TW">
                <a:solidFill>
                  <a:srgbClr val="FF0000"/>
                </a:solidFill>
              </a:rPr>
              <a:t>better</a:t>
            </a:r>
            <a:r>
              <a:rPr lang="en-US" altLang="zh-TW"/>
              <a:t> than any other.</a:t>
            </a:r>
          </a:p>
          <a:p>
            <a:r>
              <a:rPr lang="en-US" altLang="zh-TW"/>
              <a:t>The goal of machine learning research is </a:t>
            </a:r>
            <a:r>
              <a:rPr lang="en-US" altLang="zh-TW">
                <a:solidFill>
                  <a:srgbClr val="FF0000"/>
                </a:solidFill>
              </a:rPr>
              <a:t>not</a:t>
            </a:r>
            <a:r>
              <a:rPr lang="en-US" altLang="zh-TW"/>
              <a:t> to seek a universal learning algorithm or the absolute best learning algorithm. </a:t>
            </a:r>
          </a:p>
          <a:p>
            <a:r>
              <a:rPr lang="en-US" altLang="zh-TW"/>
              <a:t>The goal is to understand</a:t>
            </a:r>
          </a:p>
          <a:p>
            <a:pPr lvl="1"/>
            <a:r>
              <a:rPr lang="en-US" altLang="zh-TW"/>
              <a:t>what kinds of distributions are relevant to the “</a:t>
            </a:r>
            <a:r>
              <a:rPr lang="en-US" altLang="zh-TW">
                <a:solidFill>
                  <a:srgbClr val="FF0000"/>
                </a:solidFill>
              </a:rPr>
              <a:t>real world</a:t>
            </a:r>
            <a:r>
              <a:rPr lang="en-US" altLang="zh-TW"/>
              <a:t>” that an AI agent experiences, and </a:t>
            </a:r>
          </a:p>
          <a:p>
            <a:pPr lvl="1"/>
            <a:r>
              <a:rPr lang="en-US" altLang="zh-TW"/>
              <a:t>what kinds of machine learning algorithms perform well </a:t>
            </a:r>
            <a:r>
              <a:rPr lang="en-US" altLang="zh-TW">
                <a:solidFill>
                  <a:srgbClr val="FF0000"/>
                </a:solidFill>
              </a:rPr>
              <a:t>on data drawn from the kinds of data generating distributions we care about</a:t>
            </a:r>
            <a:r>
              <a:rPr lang="en-US" altLang="zh-TW"/>
              <a:t>.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25D06B-6486-412C-8F70-89D2B8B57C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21</a:t>
            </a:fld>
            <a:endParaRPr lang="tr-TR"/>
          </a:p>
        </p:txBody>
      </p:sp>
      <p:cxnSp>
        <p:nvCxnSpPr>
          <p:cNvPr id="6" name="直線接點 5"/>
          <p:cNvCxnSpPr/>
          <p:nvPr/>
        </p:nvCxnSpPr>
        <p:spPr>
          <a:xfrm>
            <a:off x="2497931" y="3810000"/>
            <a:ext cx="105156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1455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FD30C9A-BC26-4F0F-9AE2-F89BBC78A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Regularization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D6765DE-FDCC-4A2E-8F73-8748320EB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13" y="1665400"/>
            <a:ext cx="15756519" cy="7182363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Regularization</a:t>
            </a:r>
            <a:endParaRPr lang="en-US" altLang="zh-TW" dirty="0"/>
          </a:p>
          <a:p>
            <a:pPr lvl="1">
              <a:spcBef>
                <a:spcPts val="0"/>
              </a:spcBef>
            </a:pPr>
            <a:r>
              <a:rPr lang="en-US" altLang="zh-TW" dirty="0"/>
              <a:t>any modification we make to a learning algorithm that is intended to </a:t>
            </a:r>
            <a:r>
              <a:rPr lang="en-US" altLang="zh-TW" dirty="0">
                <a:solidFill>
                  <a:srgbClr val="FF0000"/>
                </a:solidFill>
              </a:rPr>
              <a:t>reduce its generalization error </a:t>
            </a:r>
            <a:r>
              <a:rPr lang="en-US" altLang="zh-TW" dirty="0"/>
              <a:t>but </a:t>
            </a:r>
            <a:r>
              <a:rPr lang="en-US" altLang="zh-TW" dirty="0">
                <a:solidFill>
                  <a:srgbClr val="FF0000"/>
                </a:solidFill>
              </a:rPr>
              <a:t>not</a:t>
            </a:r>
            <a:r>
              <a:rPr lang="en-US" altLang="zh-TW" dirty="0"/>
              <a:t> its training error.</a:t>
            </a:r>
          </a:p>
          <a:p>
            <a:r>
              <a:rPr lang="en-US" altLang="zh-TW" dirty="0"/>
              <a:t>The no free lunch theorem has made it clear that there is no best machine learning algorithm, and, in particular, </a:t>
            </a:r>
            <a:r>
              <a:rPr lang="en-US" altLang="zh-TW" dirty="0">
                <a:solidFill>
                  <a:srgbClr val="FF0000"/>
                </a:solidFill>
              </a:rPr>
              <a:t>no</a:t>
            </a:r>
            <a:r>
              <a:rPr lang="en-US" altLang="zh-TW" dirty="0"/>
              <a:t> best form of </a:t>
            </a:r>
            <a:r>
              <a:rPr lang="en-US" altLang="zh-TW" dirty="0">
                <a:solidFill>
                  <a:srgbClr val="FF0000"/>
                </a:solidFill>
              </a:rPr>
              <a:t>regularization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Weight decay</a:t>
            </a:r>
          </a:p>
          <a:p>
            <a:pPr lvl="1">
              <a:spcBef>
                <a:spcPts val="0"/>
              </a:spcBef>
            </a:pPr>
            <a:r>
              <a:rPr lang="en-US" altLang="zh-TW" sz="3431" dirty="0"/>
              <a:t>minimize a sum comprising both the mean squared error on the training and a criterion </a:t>
            </a:r>
            <a:r>
              <a:rPr lang="en-US" altLang="zh-TW" sz="3431" i="1" dirty="0"/>
              <a:t>J</a:t>
            </a:r>
            <a:r>
              <a:rPr lang="en-US" altLang="zh-TW" sz="3431" dirty="0"/>
              <a:t>(</a:t>
            </a:r>
            <a:r>
              <a:rPr lang="en-US" altLang="zh-TW" sz="3431" i="1" dirty="0"/>
              <a:t>w</a:t>
            </a:r>
            <a:r>
              <a:rPr lang="en-US" altLang="zh-TW" sz="3431" dirty="0"/>
              <a:t>) that expresses a </a:t>
            </a:r>
            <a:r>
              <a:rPr lang="en-US" altLang="zh-TW" sz="3431" dirty="0">
                <a:solidFill>
                  <a:srgbClr val="FF0000"/>
                </a:solidFill>
              </a:rPr>
              <a:t>preference</a:t>
            </a:r>
            <a:r>
              <a:rPr lang="en-US" altLang="zh-TW" sz="3431" dirty="0"/>
              <a:t> for the weights to have </a:t>
            </a:r>
            <a:r>
              <a:rPr lang="en-US" altLang="zh-TW" sz="3431" dirty="0">
                <a:solidFill>
                  <a:srgbClr val="FF0000"/>
                </a:solidFill>
              </a:rPr>
              <a:t>smaller squared </a:t>
            </a:r>
            <a:r>
              <a:rPr lang="en-US" altLang="zh-TW" sz="3431" i="1" dirty="0"/>
              <a:t>L</a:t>
            </a:r>
            <a:r>
              <a:rPr lang="en-US" altLang="zh-TW" sz="2400" dirty="0"/>
              <a:t>2</a:t>
            </a:r>
            <a:r>
              <a:rPr lang="en-US" altLang="zh-TW" sz="1431" dirty="0"/>
              <a:t> </a:t>
            </a:r>
            <a:r>
              <a:rPr lang="en-US" altLang="zh-TW" sz="3431" dirty="0"/>
              <a:t>norm.</a:t>
            </a:r>
          </a:p>
          <a:p>
            <a:pPr lvl="1">
              <a:spcBef>
                <a:spcPts val="0"/>
              </a:spcBef>
            </a:pPr>
            <a:r>
              <a:rPr lang="en-US" altLang="zh-TW" sz="3431" dirty="0"/>
              <a:t>When </a:t>
            </a:r>
            <a:r>
              <a:rPr lang="en-US" altLang="zh-TW" sz="3431" i="1" dirty="0"/>
              <a:t>λ </a:t>
            </a:r>
            <a:r>
              <a:rPr lang="en-US" altLang="zh-TW" sz="3431" dirty="0"/>
              <a:t>= 0, we impose </a:t>
            </a:r>
            <a:r>
              <a:rPr lang="en-US" altLang="zh-TW" sz="3431" dirty="0">
                <a:solidFill>
                  <a:srgbClr val="FF0000"/>
                </a:solidFill>
              </a:rPr>
              <a:t>no</a:t>
            </a:r>
            <a:r>
              <a:rPr lang="en-US" altLang="zh-TW" sz="3431" dirty="0"/>
              <a:t> preference, and </a:t>
            </a:r>
            <a:r>
              <a:rPr lang="en-US" altLang="zh-TW" sz="3431" dirty="0">
                <a:solidFill>
                  <a:srgbClr val="FF0000"/>
                </a:solidFill>
              </a:rPr>
              <a:t>larger </a:t>
            </a:r>
            <a:r>
              <a:rPr lang="en-US" altLang="zh-TW" sz="3431" i="1" dirty="0">
                <a:solidFill>
                  <a:srgbClr val="FF0000"/>
                </a:solidFill>
              </a:rPr>
              <a:t>λ </a:t>
            </a:r>
            <a:r>
              <a:rPr lang="en-US" altLang="zh-TW" sz="3431" dirty="0"/>
              <a:t>forces the </a:t>
            </a:r>
            <a:r>
              <a:rPr lang="en-US" altLang="zh-TW" sz="3431" dirty="0">
                <a:solidFill>
                  <a:srgbClr val="FF0000"/>
                </a:solidFill>
              </a:rPr>
              <a:t>weights</a:t>
            </a:r>
            <a:r>
              <a:rPr lang="en-US" altLang="zh-TW" sz="3431" dirty="0"/>
              <a:t> to become </a:t>
            </a:r>
            <a:r>
              <a:rPr lang="en-US" altLang="zh-TW" sz="3431" dirty="0">
                <a:solidFill>
                  <a:srgbClr val="FF0000"/>
                </a:solidFill>
              </a:rPr>
              <a:t>smaller</a:t>
            </a:r>
            <a:r>
              <a:rPr lang="en-US" altLang="zh-TW" sz="3431" dirty="0"/>
              <a:t>.</a:t>
            </a:r>
            <a:endParaRPr lang="zh-TW" altLang="en-US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19694EF2-4DC3-49D5-87A3-8A1228D005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22</a:t>
            </a:fld>
            <a:endParaRPr lang="tr-TR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03543F-324A-4C17-B207-A8839B40F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443" y="42812"/>
            <a:ext cx="4811130" cy="2268017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3839295" y="8858893"/>
            <a:ext cx="4540818" cy="604906"/>
            <a:chOff x="3183731" y="8148949"/>
            <a:chExt cx="5638800" cy="78943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E8856894-383D-4101-95A1-A10219BC9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731" y="8148949"/>
              <a:ext cx="5638800" cy="789432"/>
            </a:xfrm>
            <a:prstGeom prst="rect">
              <a:avLst/>
            </a:prstGeom>
          </p:spPr>
        </p:pic>
        <p:cxnSp>
          <p:nvCxnSpPr>
            <p:cNvPr id="10" name="直線接點 9"/>
            <p:cNvCxnSpPr/>
            <p:nvPr/>
          </p:nvCxnSpPr>
          <p:spPr>
            <a:xfrm>
              <a:off x="7374731" y="8919883"/>
              <a:ext cx="1447800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9355931" y="7827480"/>
            <a:ext cx="7515094" cy="1266117"/>
            <a:chOff x="9355931" y="7827480"/>
            <a:chExt cx="7515094" cy="12661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1A15C32A-BD47-42AD-BB9C-44BC32C2D42A}"/>
                    </a:ext>
                  </a:extLst>
                </p:cNvPr>
                <p:cNvSpPr txBox="1"/>
                <p:nvPr/>
              </p:nvSpPr>
              <p:spPr>
                <a:xfrm>
                  <a:off x="12756225" y="7827480"/>
                  <a:ext cx="2057400" cy="1266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" name="文字方塊 2">
                  <a:extLst>
                    <a:ext uri="{FF2B5EF4-FFF2-40B4-BE49-F238E27FC236}">
                      <a16:creationId xmlns:a16="http://schemas.microsoft.com/office/drawing/2014/main" id="{1A15C32A-BD47-42AD-BB9C-44BC32C2D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56225" y="7827480"/>
                  <a:ext cx="2057400" cy="12661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AD8043D9-C529-4328-8B1D-C3CE17C2380B}"/>
                    </a:ext>
                  </a:extLst>
                </p:cNvPr>
                <p:cNvSpPr txBox="1"/>
                <p:nvPr/>
              </p:nvSpPr>
              <p:spPr>
                <a:xfrm>
                  <a:off x="14813625" y="7827481"/>
                  <a:ext cx="2057400" cy="1266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AD8043D9-C529-4328-8B1D-C3CE17C23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3625" y="7827481"/>
                  <a:ext cx="2057400" cy="12661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9355931" y="8168151"/>
                  <a:ext cx="34571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sz="3200" b="0" i="0" smtClean="0">
                            <a:latin typeface="Cambria Math" panose="02040503050406030204" pitchFamily="18" charset="0"/>
                          </a:rPr>
                          <m:t>=[</m:t>
                        </m:r>
                        <m:r>
                          <a:rPr lang="en-US" altLang="zh-TW" sz="32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TW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3200" b="0" i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TW" sz="3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3200" b="0" i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TW" sz="3200" b="0" i="0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5931" y="8168151"/>
                  <a:ext cx="345717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8994B03C-9B7C-4F0A-AB26-F0EFEC4AF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9295" y="7084785"/>
            <a:ext cx="3125783" cy="148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475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5731" y="152400"/>
            <a:ext cx="744450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1">
              <a:spcBef>
                <a:spcPts val="100"/>
              </a:spcBef>
            </a:pPr>
            <a:r>
              <a:rPr sz="6600" dirty="0">
                <a:latin typeface="+mj-lt"/>
                <a:ea typeface="Cambria Math" panose="02040503050406030204" pitchFamily="18" charset="0"/>
              </a:rPr>
              <a:t>Weight Decay</a:t>
            </a:r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4B5EB723-1079-411E-94D0-156384CBE1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692563" y="9296400"/>
            <a:ext cx="647700" cy="381000"/>
          </a:xfrm>
        </p:spPr>
        <p:txBody>
          <a:bodyPr/>
          <a:lstStyle/>
          <a:p>
            <a:pPr marL="12701" algn="r">
              <a:spcBef>
                <a:spcPts val="434"/>
              </a:spcBef>
            </a:pPr>
            <a:r>
              <a:rPr lang="en-US" altLang="zh-TW" sz="2400" spc="-60">
                <a:latin typeface="+mn-lt"/>
              </a:rPr>
              <a:t>17</a:t>
            </a:r>
            <a:endParaRPr sz="2400" spc="-60" dirty="0">
              <a:latin typeface="+mn-lt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94C0100-E534-4BA1-9E01-E586CF59CD6B}"/>
              </a:ext>
            </a:extLst>
          </p:cNvPr>
          <p:cNvSpPr/>
          <p:nvPr/>
        </p:nvSpPr>
        <p:spPr>
          <a:xfrm>
            <a:off x="369366" y="6337280"/>
            <a:ext cx="165303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>
                <a:latin typeface="+mj-lt"/>
              </a:rPr>
              <a:t>The </a:t>
            </a:r>
            <a:r>
              <a:rPr lang="en-US" altLang="zh-TW" sz="2400">
                <a:solidFill>
                  <a:srgbClr val="FF0000"/>
                </a:solidFill>
                <a:latin typeface="+mj-lt"/>
              </a:rPr>
              <a:t>true</a:t>
            </a:r>
            <a:r>
              <a:rPr lang="en-US" altLang="zh-TW" sz="2400">
                <a:latin typeface="+mj-lt"/>
              </a:rPr>
              <a:t> function is </a:t>
            </a:r>
            <a:r>
              <a:rPr lang="en-US" altLang="zh-TW" sz="2400">
                <a:solidFill>
                  <a:srgbClr val="FF0000"/>
                </a:solidFill>
                <a:latin typeface="+mj-lt"/>
              </a:rPr>
              <a:t>quadratic</a:t>
            </a:r>
            <a:r>
              <a:rPr lang="en-US" altLang="zh-TW" sz="2400">
                <a:latin typeface="+mj-lt"/>
              </a:rPr>
              <a:t>, but here we use </a:t>
            </a:r>
            <a:r>
              <a:rPr lang="en-US" altLang="zh-TW" sz="2400">
                <a:solidFill>
                  <a:srgbClr val="FF0000"/>
                </a:solidFill>
                <a:latin typeface="+mj-lt"/>
              </a:rPr>
              <a:t>only models with degree 9</a:t>
            </a:r>
            <a:r>
              <a:rPr lang="en-US" altLang="zh-TW" sz="2400">
                <a:latin typeface="+mj-lt"/>
              </a:rPr>
              <a:t>. We vary the amount of weight decay to </a:t>
            </a:r>
            <a:r>
              <a:rPr lang="en-US" altLang="zh-TW" sz="2400">
                <a:solidFill>
                  <a:srgbClr val="FF0000"/>
                </a:solidFill>
                <a:latin typeface="+mj-lt"/>
              </a:rPr>
              <a:t>prevent these high-degree models from overfitting</a:t>
            </a:r>
            <a:r>
              <a:rPr lang="en-US" altLang="zh-TW" sz="2400">
                <a:latin typeface="+mj-lt"/>
              </a:rPr>
              <a:t>.</a:t>
            </a:r>
          </a:p>
          <a:p>
            <a:pPr marL="719138" indent="-719138"/>
            <a:r>
              <a:rPr lang="en-US" altLang="zh-TW" sz="2400">
                <a:latin typeface="+mj-lt"/>
              </a:rPr>
              <a:t>(Left) With </a:t>
            </a:r>
            <a:r>
              <a:rPr lang="en-US" altLang="zh-TW" sz="2400">
                <a:solidFill>
                  <a:srgbClr val="FF0000"/>
                </a:solidFill>
                <a:latin typeface="+mj-lt"/>
              </a:rPr>
              <a:t>very large </a:t>
            </a:r>
            <a:r>
              <a:rPr lang="en-US" altLang="zh-TW" sz="2400" i="1">
                <a:solidFill>
                  <a:srgbClr val="FF0000"/>
                </a:solidFill>
                <a:latin typeface="+mj-lt"/>
              </a:rPr>
              <a:t>λ</a:t>
            </a:r>
            <a:r>
              <a:rPr lang="en-US" altLang="zh-TW" sz="2400">
                <a:latin typeface="+mj-lt"/>
              </a:rPr>
              <a:t>, we can force the model to learn a function with no slope at all. This underfits because it can only represent a constant function. </a:t>
            </a:r>
          </a:p>
          <a:p>
            <a:pPr marL="1079500" indent="-1079500"/>
            <a:r>
              <a:rPr lang="en-US" altLang="zh-TW" sz="2400">
                <a:latin typeface="+mj-lt"/>
              </a:rPr>
              <a:t>(Center) With </a:t>
            </a:r>
            <a:r>
              <a:rPr lang="en-US" altLang="zh-TW" sz="2400">
                <a:solidFill>
                  <a:srgbClr val="FF0000"/>
                </a:solidFill>
                <a:latin typeface="+mj-lt"/>
              </a:rPr>
              <a:t>a medium value of </a:t>
            </a:r>
            <a:r>
              <a:rPr lang="en-US" altLang="zh-TW" sz="2400" i="1">
                <a:solidFill>
                  <a:srgbClr val="FF0000"/>
                </a:solidFill>
                <a:latin typeface="+mj-lt"/>
              </a:rPr>
              <a:t>λ</a:t>
            </a:r>
            <a:r>
              <a:rPr lang="en-US" altLang="zh-TW" sz="2400">
                <a:latin typeface="+mj-lt"/>
              </a:rPr>
              <a:t>, the learning algorithm recovers a curve with the right general shape. Even though the model is capable of representing functions with much more complicated shape, weight decay has encouraged it to use a simpler function described by smaller coefficients. </a:t>
            </a:r>
          </a:p>
          <a:p>
            <a:pPr marL="900113" indent="-900113"/>
            <a:r>
              <a:rPr lang="en-US" altLang="zh-TW" sz="2400">
                <a:latin typeface="+mj-lt"/>
              </a:rPr>
              <a:t>(Right) With </a:t>
            </a:r>
            <a:r>
              <a:rPr lang="en-US" altLang="zh-TW" sz="2400">
                <a:solidFill>
                  <a:srgbClr val="FF0000"/>
                </a:solidFill>
                <a:latin typeface="+mj-lt"/>
              </a:rPr>
              <a:t>weight decay approaching zero </a:t>
            </a:r>
            <a:r>
              <a:rPr lang="en-US" altLang="zh-TW" sz="2400">
                <a:latin typeface="+mj-lt"/>
              </a:rPr>
              <a:t>(i.e., using the Moore-Penrose pseudoinverse to solve the underdetermined problem with minimal regularization), the degree-9 polynomial overfits significantly,</a:t>
            </a:r>
            <a:endParaRPr lang="zh-TW" altLang="en-US" sz="2400">
              <a:latin typeface="+mj-lt"/>
            </a:endParaRPr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BB845BE4-4607-491D-9F0C-E5F538DD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1" y="1345072"/>
            <a:ext cx="11277600" cy="48280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9BCA2EE-3076-4CC2-ACAE-3676E0458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524" y="4168327"/>
            <a:ext cx="4610100" cy="1333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F9ADB03-0387-4734-9257-E25F93D471DB}"/>
              </a:ext>
            </a:extLst>
          </p:cNvPr>
          <p:cNvSpPr txBox="1"/>
          <p:nvPr/>
        </p:nvSpPr>
        <p:spPr>
          <a:xfrm>
            <a:off x="12180524" y="3200400"/>
            <a:ext cx="3881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/>
              <a:t>Loss function:</a:t>
            </a:r>
            <a:endParaRPr lang="zh-TW" altLang="en-US" sz="44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94B03C-9B7C-4F0A-AB26-F0EFEC4AF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006" y="914400"/>
            <a:ext cx="4169136" cy="198120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123F7B2E-659C-4474-A9A2-18D556DA3282}"/>
              </a:ext>
            </a:extLst>
          </p:cNvPr>
          <p:cNvGrpSpPr/>
          <p:nvPr/>
        </p:nvGrpSpPr>
        <p:grpSpPr>
          <a:xfrm>
            <a:off x="5088731" y="3874415"/>
            <a:ext cx="298007" cy="328370"/>
            <a:chOff x="5088731" y="3874415"/>
            <a:chExt cx="298007" cy="328370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95B47C2D-8836-40E5-B9D9-A8D4D11498BF}"/>
                </a:ext>
              </a:extLst>
            </p:cNvPr>
            <p:cNvSpPr/>
            <p:nvPr/>
          </p:nvSpPr>
          <p:spPr>
            <a:xfrm>
              <a:off x="5088731" y="4038600"/>
              <a:ext cx="147365" cy="164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4F37CE23-AA03-4B90-8E0C-DA822DD7BF0D}"/>
                </a:ext>
              </a:extLst>
            </p:cNvPr>
            <p:cNvSpPr/>
            <p:nvPr/>
          </p:nvSpPr>
          <p:spPr>
            <a:xfrm>
              <a:off x="5239373" y="3874415"/>
              <a:ext cx="147365" cy="164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4972C62-D7FD-4A5F-B8E5-62392531A38E}"/>
              </a:ext>
            </a:extLst>
          </p:cNvPr>
          <p:cNvGrpSpPr/>
          <p:nvPr/>
        </p:nvGrpSpPr>
        <p:grpSpPr>
          <a:xfrm>
            <a:off x="9279731" y="3786508"/>
            <a:ext cx="298007" cy="328370"/>
            <a:chOff x="5088731" y="3874415"/>
            <a:chExt cx="298007" cy="328370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88C1319-8920-42BD-B331-6FE513086A4B}"/>
                </a:ext>
              </a:extLst>
            </p:cNvPr>
            <p:cNvSpPr/>
            <p:nvPr/>
          </p:nvSpPr>
          <p:spPr>
            <a:xfrm>
              <a:off x="5088731" y="4038600"/>
              <a:ext cx="147365" cy="164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B3BA4462-F30D-4BB0-A221-78EC5F489AC6}"/>
                </a:ext>
              </a:extLst>
            </p:cNvPr>
            <p:cNvSpPr/>
            <p:nvPr/>
          </p:nvSpPr>
          <p:spPr>
            <a:xfrm>
              <a:off x="5239373" y="3874415"/>
              <a:ext cx="147365" cy="164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E0D5959-2B4A-44CE-921C-BE38678C44CD}"/>
              </a:ext>
            </a:extLst>
          </p:cNvPr>
          <p:cNvGrpSpPr/>
          <p:nvPr/>
        </p:nvGrpSpPr>
        <p:grpSpPr>
          <a:xfrm>
            <a:off x="1050131" y="3874415"/>
            <a:ext cx="298007" cy="328370"/>
            <a:chOff x="5088731" y="3874415"/>
            <a:chExt cx="298007" cy="328370"/>
          </a:xfrm>
        </p:grpSpPr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73C26CF2-5468-49D2-9D81-1BF3ADF7626A}"/>
                </a:ext>
              </a:extLst>
            </p:cNvPr>
            <p:cNvSpPr/>
            <p:nvPr/>
          </p:nvSpPr>
          <p:spPr>
            <a:xfrm>
              <a:off x="5088731" y="4038600"/>
              <a:ext cx="147365" cy="164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154C8181-D5F9-4DFF-A43C-1E195BCF62A6}"/>
                </a:ext>
              </a:extLst>
            </p:cNvPr>
            <p:cNvSpPr/>
            <p:nvPr/>
          </p:nvSpPr>
          <p:spPr>
            <a:xfrm>
              <a:off x="5239373" y="3874415"/>
              <a:ext cx="147365" cy="1641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1B4452D-337B-468D-AE49-9C3B2CB1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Validation Set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FB85C62-C3E5-4043-911D-A9D1548DE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71" y="1771293"/>
            <a:ext cx="15955460" cy="4112926"/>
          </a:xfrm>
        </p:spPr>
        <p:txBody>
          <a:bodyPr/>
          <a:lstStyle/>
          <a:p>
            <a:r>
              <a:rPr lang="en-US" altLang="zh-TW"/>
              <a:t>Split the </a:t>
            </a:r>
            <a:r>
              <a:rPr lang="en-US" altLang="zh-TW">
                <a:solidFill>
                  <a:srgbClr val="FF0000"/>
                </a:solidFill>
              </a:rPr>
              <a:t>training data </a:t>
            </a:r>
            <a:r>
              <a:rPr lang="en-US" altLang="zh-TW"/>
              <a:t>into two disjoint subsets</a:t>
            </a:r>
          </a:p>
          <a:p>
            <a:pPr lvl="1">
              <a:spcBef>
                <a:spcPts val="0"/>
              </a:spcBef>
            </a:pPr>
            <a:r>
              <a:rPr lang="en-US" altLang="zh-TW" sz="3431"/>
              <a:t>One of these subsets is used to learn the parameters</a:t>
            </a:r>
          </a:p>
          <a:p>
            <a:pPr lvl="1">
              <a:spcBef>
                <a:spcPts val="0"/>
              </a:spcBef>
            </a:pPr>
            <a:r>
              <a:rPr lang="en-US" altLang="zh-TW"/>
              <a:t>The other subset is our </a:t>
            </a:r>
            <a:r>
              <a:rPr lang="en-US" altLang="zh-TW">
                <a:solidFill>
                  <a:srgbClr val="FF0000"/>
                </a:solidFill>
              </a:rPr>
              <a:t>validation set</a:t>
            </a:r>
            <a:r>
              <a:rPr lang="en-US" altLang="zh-TW"/>
              <a:t>, used to estimate the generalization error during or after training, allowing for the </a:t>
            </a:r>
            <a:r>
              <a:rPr lang="en-US" altLang="zh-TW">
                <a:solidFill>
                  <a:srgbClr val="FF0000"/>
                </a:solidFill>
              </a:rPr>
              <a:t>hyperparameters to be updated </a:t>
            </a:r>
            <a:r>
              <a:rPr lang="en-US" altLang="zh-TW"/>
              <a:t>accordingly</a:t>
            </a:r>
          </a:p>
          <a:p>
            <a:pPr lvl="1">
              <a:spcBef>
                <a:spcPts val="0"/>
              </a:spcBef>
            </a:pPr>
            <a:r>
              <a:rPr lang="en-US" altLang="zh-TW" sz="3431"/>
              <a:t>Typically, one uses about </a:t>
            </a:r>
            <a:r>
              <a:rPr lang="en-US" altLang="zh-TW" sz="3431">
                <a:solidFill>
                  <a:srgbClr val="FF0000"/>
                </a:solidFill>
              </a:rPr>
              <a:t>80% of the training data </a:t>
            </a:r>
            <a:r>
              <a:rPr lang="en-US" altLang="zh-TW" sz="3431"/>
              <a:t>for training and </a:t>
            </a:r>
            <a:r>
              <a:rPr lang="en-US" altLang="zh-TW" sz="3431">
                <a:solidFill>
                  <a:srgbClr val="FF0000"/>
                </a:solidFill>
              </a:rPr>
              <a:t>20% for validation</a:t>
            </a:r>
          </a:p>
          <a:p>
            <a:pPr>
              <a:spcBef>
                <a:spcPts val="0"/>
              </a:spcBef>
            </a:pPr>
            <a:r>
              <a:rPr lang="en-US" altLang="zh-TW"/>
              <a:t>After all hyperparameter optimization is complete, the generalization error may be estimated using the </a:t>
            </a:r>
            <a:r>
              <a:rPr lang="en-US" altLang="zh-TW">
                <a:solidFill>
                  <a:srgbClr val="FF0000"/>
                </a:solidFill>
              </a:rPr>
              <a:t>test set</a:t>
            </a:r>
            <a:r>
              <a:rPr lang="en-US" altLang="zh-TW"/>
              <a:t>.</a:t>
            </a:r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267BECC-B45B-470E-8A43-5AFAB7171C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24</a:t>
            </a:fld>
            <a:endParaRPr lang="tr-TR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FDA2D99-BA77-46AE-B260-AF9942FA6296}"/>
              </a:ext>
            </a:extLst>
          </p:cNvPr>
          <p:cNvGrpSpPr/>
          <p:nvPr/>
        </p:nvGrpSpPr>
        <p:grpSpPr>
          <a:xfrm>
            <a:off x="1504399" y="6224275"/>
            <a:ext cx="5979129" cy="2875969"/>
            <a:chOff x="4555331" y="6781873"/>
            <a:chExt cx="5979129" cy="2875969"/>
          </a:xfrm>
        </p:grpSpPr>
        <p:grpSp>
          <p:nvGrpSpPr>
            <p:cNvPr id="20" name="群組 47">
              <a:extLst>
                <a:ext uri="{FF2B5EF4-FFF2-40B4-BE49-F238E27FC236}">
                  <a16:creationId xmlns:a16="http://schemas.microsoft.com/office/drawing/2014/main" id="{8F931ADA-1AD1-479F-A6DE-F5046E798C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45133" y="6887470"/>
              <a:ext cx="3501398" cy="880161"/>
              <a:chOff x="955798" y="2485252"/>
              <a:chExt cx="2462100" cy="532660"/>
            </a:xfrm>
          </p:grpSpPr>
          <p:sp>
            <p:nvSpPr>
              <p:cNvPr id="38" name="向右箭號 23">
                <a:extLst>
                  <a:ext uri="{FF2B5EF4-FFF2-40B4-BE49-F238E27FC236}">
                    <a16:creationId xmlns:a16="http://schemas.microsoft.com/office/drawing/2014/main" id="{D6DC2CBA-A846-447C-8ADD-35B6475E0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5844" y="2668802"/>
                <a:ext cx="720053" cy="211015"/>
              </a:xfrm>
              <a:prstGeom prst="rightArrow">
                <a:avLst>
                  <a:gd name="adj1" fmla="val 50000"/>
                  <a:gd name="adj2" fmla="val 49998"/>
                </a:avLst>
              </a:prstGeom>
              <a:solidFill>
                <a:schemeClr val="accent1"/>
              </a:solidFill>
              <a:ln w="12700" algn="ctr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000">
                  <a:ea typeface="新細明體" panose="02020500000000000000" pitchFamily="18" charset="-120"/>
                </a:endParaRPr>
              </a:p>
            </p:txBody>
          </p:sp>
          <p:grpSp>
            <p:nvGrpSpPr>
              <p:cNvPr id="39" name="群組 33">
                <a:extLst>
                  <a:ext uri="{FF2B5EF4-FFF2-40B4-BE49-F238E27FC236}">
                    <a16:creationId xmlns:a16="http://schemas.microsoft.com/office/drawing/2014/main" id="{2FE743DC-5DA4-4DAB-A814-261BEF9842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5798" y="2485252"/>
                <a:ext cx="994685" cy="532660"/>
                <a:chOff x="618434" y="2520764"/>
                <a:chExt cx="994685" cy="532660"/>
              </a:xfrm>
            </p:grpSpPr>
            <p:sp>
              <p:nvSpPr>
                <p:cNvPr id="43" name="Text Box 5">
                  <a:extLst>
                    <a:ext uri="{FF2B5EF4-FFF2-40B4-BE49-F238E27FC236}">
                      <a16:creationId xmlns:a16="http://schemas.microsoft.com/office/drawing/2014/main" id="{A9870165-8DE0-4D1E-A4B6-64E6CC7E3B7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8434" y="2611049"/>
                  <a:ext cx="994685" cy="4284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5000"/>
                    <a:buFont typeface="Monotype Sort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100000"/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0000"/>
                    <a:buFont typeface="Wingdings" panose="05000000000000000000" pitchFamily="2" charset="2"/>
                    <a:buChar char="u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TW" sz="2000" dirty="0">
                      <a:ea typeface="新細明體" panose="02020500000000000000" pitchFamily="18" charset="-120"/>
                    </a:rPr>
                    <a:t>Training data</a:t>
                  </a:r>
                </a:p>
              </p:txBody>
            </p:sp>
            <p:sp>
              <p:nvSpPr>
                <p:cNvPr id="44" name="圓柱 32">
                  <a:extLst>
                    <a:ext uri="{FF2B5EF4-FFF2-40B4-BE49-F238E27FC236}">
                      <a16:creationId xmlns:a16="http://schemas.microsoft.com/office/drawing/2014/main" id="{8B673083-E4EB-4998-B2E6-89521A8B3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1780" y="2520764"/>
                  <a:ext cx="807868" cy="532660"/>
                </a:xfrm>
                <a:prstGeom prst="can">
                  <a:avLst>
                    <a:gd name="adj" fmla="val 15000"/>
                  </a:avLst>
                </a:prstGeom>
                <a:noFill/>
                <a:ln w="1270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5000"/>
                    <a:buFont typeface="Monotype Sort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100000"/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0000"/>
                    <a:buFont typeface="Wingdings" panose="05000000000000000000" pitchFamily="2" charset="2"/>
                    <a:buChar char="u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TW" altLang="en-US" sz="2000">
                    <a:ea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40" name="群組 37">
                <a:extLst>
                  <a:ext uri="{FF2B5EF4-FFF2-40B4-BE49-F238E27FC236}">
                    <a16:creationId xmlns:a16="http://schemas.microsoft.com/office/drawing/2014/main" id="{C0D74323-BCC3-433C-93B3-D82E327050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0848" y="2485749"/>
                <a:ext cx="577050" cy="529074"/>
                <a:chOff x="3000652" y="2467993"/>
                <a:chExt cx="577050" cy="529074"/>
              </a:xfrm>
            </p:grpSpPr>
            <p:sp>
              <p:nvSpPr>
                <p:cNvPr id="41" name="Text Box 5">
                  <a:extLst>
                    <a:ext uri="{FF2B5EF4-FFF2-40B4-BE49-F238E27FC236}">
                      <a16:creationId xmlns:a16="http://schemas.microsoft.com/office/drawing/2014/main" id="{D13CD87C-96F7-4E4F-BE18-6D97E4DE22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00652" y="2568665"/>
                  <a:ext cx="577050" cy="4284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5000"/>
                    <a:buFont typeface="Monotype Sort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100000"/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0000"/>
                    <a:buFont typeface="Wingdings" panose="05000000000000000000" pitchFamily="2" charset="2"/>
                    <a:buChar char="u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TW" sz="2000">
                      <a:ea typeface="新細明體" panose="02020500000000000000" pitchFamily="18" charset="-120"/>
                    </a:rPr>
                    <a:t>Test</a:t>
                  </a:r>
                </a:p>
                <a:p>
                  <a:pPr algn="ctr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en-US" altLang="zh-TW" sz="2000">
                      <a:ea typeface="新細明體" panose="02020500000000000000" pitchFamily="18" charset="-120"/>
                    </a:rPr>
                    <a:t>data</a:t>
                  </a:r>
                </a:p>
              </p:txBody>
            </p:sp>
            <p:sp>
              <p:nvSpPr>
                <p:cNvPr id="42" name="圓柱 36">
                  <a:extLst>
                    <a:ext uri="{FF2B5EF4-FFF2-40B4-BE49-F238E27FC236}">
                      <a16:creationId xmlns:a16="http://schemas.microsoft.com/office/drawing/2014/main" id="{A9BA88A9-D22E-4CF1-8DEF-0107523F0C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854" y="2467993"/>
                  <a:ext cx="527035" cy="523782"/>
                </a:xfrm>
                <a:prstGeom prst="can">
                  <a:avLst>
                    <a:gd name="adj" fmla="val 15000"/>
                  </a:avLst>
                </a:prstGeom>
                <a:noFill/>
                <a:ln w="1270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5000"/>
                    <a:buFont typeface="Monotype Sorts" pitchFamily="2" charset="2"/>
                    <a:buChar char="l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100000"/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10000"/>
                    </a:spcBef>
                    <a:spcAft>
                      <a:spcPts val="400"/>
                    </a:spcAft>
                    <a:buClr>
                      <a:srgbClr val="0C7B9C"/>
                    </a:buClr>
                    <a:buSzPct val="70000"/>
                    <a:buFont typeface="Wingdings" panose="05000000000000000000" pitchFamily="2" charset="2"/>
                    <a:buChar char="u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SzPct val="100000"/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Char char="•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zh-TW" altLang="en-US" sz="2000">
                    <a:ea typeface="新細明體" panose="02020500000000000000" pitchFamily="18" charset="-120"/>
                  </a:endParaRPr>
                </a:p>
              </p:txBody>
            </p:sp>
          </p:grpSp>
        </p:grpSp>
        <p:sp>
          <p:nvSpPr>
            <p:cNvPr id="26" name="向右箭號 24">
              <a:extLst>
                <a:ext uri="{FF2B5EF4-FFF2-40B4-BE49-F238E27FC236}">
                  <a16:creationId xmlns:a16="http://schemas.microsoft.com/office/drawing/2014/main" id="{12E32652-22A8-46A4-8D89-FDAAD07B3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3656" y="8380071"/>
              <a:ext cx="740483" cy="348292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chemeClr val="accent1"/>
            </a:solidFill>
            <a:ln w="12700" algn="ctr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TW" altLang="en-US" sz="2000">
                <a:ea typeface="新細明體" panose="02020500000000000000" pitchFamily="18" charset="-120"/>
              </a:endParaRPr>
            </a:p>
          </p:txBody>
        </p:sp>
        <p:grpSp>
          <p:nvGrpSpPr>
            <p:cNvPr id="27" name="群組 38">
              <a:extLst>
                <a:ext uri="{FF2B5EF4-FFF2-40B4-BE49-F238E27FC236}">
                  <a16:creationId xmlns:a16="http://schemas.microsoft.com/office/drawing/2014/main" id="{2C2D4866-AE3A-4FEF-86ED-60247CBB3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5331" y="6781873"/>
              <a:ext cx="2679283" cy="2324980"/>
              <a:chOff x="-10358" y="1514629"/>
              <a:chExt cx="1883553" cy="1408606"/>
            </a:xfrm>
          </p:grpSpPr>
          <p:sp>
            <p:nvSpPr>
              <p:cNvPr id="34" name="Text Box 5">
                <a:extLst>
                  <a:ext uri="{FF2B5EF4-FFF2-40B4-BE49-F238E27FC236}">
                    <a16:creationId xmlns:a16="http://schemas.microsoft.com/office/drawing/2014/main" id="{BB3F44BC-FD62-4D64-9313-477FFEE552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8510" y="2469525"/>
                <a:ext cx="994685" cy="42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000">
                    <a:ea typeface="新細明體" panose="02020500000000000000" pitchFamily="18" charset="-120"/>
                  </a:rPr>
                  <a:t>Training data</a:t>
                </a:r>
              </a:p>
            </p:txBody>
          </p:sp>
          <p:sp>
            <p:nvSpPr>
              <p:cNvPr id="35" name="圓柱 40">
                <a:extLst>
                  <a:ext uri="{FF2B5EF4-FFF2-40B4-BE49-F238E27FC236}">
                    <a16:creationId xmlns:a16="http://schemas.microsoft.com/office/drawing/2014/main" id="{24C58062-A17F-464C-A1C8-523B34284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667" y="2390575"/>
                <a:ext cx="807868" cy="532660"/>
              </a:xfrm>
              <a:prstGeom prst="can">
                <a:avLst>
                  <a:gd name="adj" fmla="val 15000"/>
                </a:avLst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000">
                  <a:ea typeface="新細明體" panose="02020500000000000000" pitchFamily="18" charset="-120"/>
                </a:endParaRPr>
              </a:p>
            </p:txBody>
          </p:sp>
          <p:sp>
            <p:nvSpPr>
              <p:cNvPr id="36" name="圓柱 40">
                <a:extLst>
                  <a:ext uri="{FF2B5EF4-FFF2-40B4-BE49-F238E27FC236}">
                    <a16:creationId xmlns:a16="http://schemas.microsoft.com/office/drawing/2014/main" id="{6F143823-E357-4FFA-A6D5-7F37E857E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0358" y="1514629"/>
                <a:ext cx="807868" cy="532660"/>
              </a:xfrm>
              <a:prstGeom prst="can">
                <a:avLst>
                  <a:gd name="adj" fmla="val 15000"/>
                </a:avLst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000">
                  <a:ea typeface="新細明體" panose="02020500000000000000" pitchFamily="18" charset="-120"/>
                </a:endParaRPr>
              </a:p>
            </p:txBody>
          </p:sp>
          <p:sp>
            <p:nvSpPr>
              <p:cNvPr id="37" name="Text Box 5">
                <a:extLst>
                  <a:ext uri="{FF2B5EF4-FFF2-40B4-BE49-F238E27FC236}">
                    <a16:creationId xmlns:a16="http://schemas.microsoft.com/office/drawing/2014/main" id="{521E720C-244B-42F2-933B-A8BFA067A8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94" y="1654111"/>
                <a:ext cx="763251" cy="316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>
                    <a:ea typeface="新細明體" panose="02020500000000000000" pitchFamily="18" charset="-120"/>
                  </a:rPr>
                  <a:t>Data</a:t>
                </a:r>
              </a:p>
            </p:txBody>
          </p:sp>
        </p:grpSp>
        <p:grpSp>
          <p:nvGrpSpPr>
            <p:cNvPr id="28" name="群組 41">
              <a:extLst>
                <a:ext uri="{FF2B5EF4-FFF2-40B4-BE49-F238E27FC236}">
                  <a16:creationId xmlns:a16="http://schemas.microsoft.com/office/drawing/2014/main" id="{C2810149-D6F0-4213-8C31-8DEE792D68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07637" y="8227669"/>
              <a:ext cx="820832" cy="864530"/>
              <a:chOff x="2991774" y="2408326"/>
              <a:chExt cx="577050" cy="523782"/>
            </a:xfrm>
          </p:grpSpPr>
          <p:sp>
            <p:nvSpPr>
              <p:cNvPr id="32" name="Text Box 5">
                <a:extLst>
                  <a:ext uri="{FF2B5EF4-FFF2-40B4-BE49-F238E27FC236}">
                    <a16:creationId xmlns:a16="http://schemas.microsoft.com/office/drawing/2014/main" id="{C4A3E374-0493-4F2A-A578-AE3966A36D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1774" y="2487279"/>
                <a:ext cx="577050" cy="42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000">
                    <a:ea typeface="新細明體" panose="02020500000000000000" pitchFamily="18" charset="-120"/>
                  </a:rPr>
                  <a:t>Test</a:t>
                </a:r>
              </a:p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000">
                    <a:ea typeface="新細明體" panose="02020500000000000000" pitchFamily="18" charset="-120"/>
                  </a:rPr>
                  <a:t>data</a:t>
                </a:r>
              </a:p>
            </p:txBody>
          </p:sp>
          <p:sp>
            <p:nvSpPr>
              <p:cNvPr id="33" name="圓柱 43">
                <a:extLst>
                  <a:ext uri="{FF2B5EF4-FFF2-40B4-BE49-F238E27FC236}">
                    <a16:creationId xmlns:a16="http://schemas.microsoft.com/office/drawing/2014/main" id="{7D64A2CC-0FFF-4F5D-919B-DA21CC4D5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854" y="2408326"/>
                <a:ext cx="527035" cy="523782"/>
              </a:xfrm>
              <a:prstGeom prst="can">
                <a:avLst>
                  <a:gd name="adj" fmla="val 15000"/>
                </a:avLst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000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29" name="群組 44">
              <a:extLst>
                <a:ext uri="{FF2B5EF4-FFF2-40B4-BE49-F238E27FC236}">
                  <a16:creationId xmlns:a16="http://schemas.microsoft.com/office/drawing/2014/main" id="{D33F822B-83B6-4537-9581-2647EDD56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9327" y="8227669"/>
              <a:ext cx="1452267" cy="879184"/>
              <a:chOff x="852242" y="2399454"/>
              <a:chExt cx="1020953" cy="532660"/>
            </a:xfrm>
          </p:grpSpPr>
          <p:sp>
            <p:nvSpPr>
              <p:cNvPr id="30" name="Text Box 5">
                <a:extLst>
                  <a:ext uri="{FF2B5EF4-FFF2-40B4-BE49-F238E27FC236}">
                    <a16:creationId xmlns:a16="http://schemas.microsoft.com/office/drawing/2014/main" id="{E74C7CD9-B577-42D4-A2BE-C63C530D5D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2242" y="2478406"/>
                <a:ext cx="1020953" cy="428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000">
                    <a:solidFill>
                      <a:srgbClr val="FF0000"/>
                    </a:solidFill>
                    <a:ea typeface="新細明體" panose="02020500000000000000" pitchFamily="18" charset="-120"/>
                  </a:rPr>
                  <a:t>Validation</a:t>
                </a:r>
              </a:p>
              <a:p>
                <a:pPr algn="ctr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2000">
                    <a:solidFill>
                      <a:srgbClr val="FF0000"/>
                    </a:solidFill>
                    <a:ea typeface="新細明體" panose="02020500000000000000" pitchFamily="18" charset="-120"/>
                  </a:rPr>
                  <a:t>data</a:t>
                </a:r>
              </a:p>
            </p:txBody>
          </p:sp>
          <p:sp>
            <p:nvSpPr>
              <p:cNvPr id="31" name="圓柱 46">
                <a:extLst>
                  <a:ext uri="{FF2B5EF4-FFF2-40B4-BE49-F238E27FC236}">
                    <a16:creationId xmlns:a16="http://schemas.microsoft.com/office/drawing/2014/main" id="{01777008-003D-424E-B7F2-F06DBE874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521" y="2399454"/>
                <a:ext cx="914386" cy="532660"/>
              </a:xfrm>
              <a:prstGeom prst="can">
                <a:avLst>
                  <a:gd name="adj" fmla="val 15000"/>
                </a:avLst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000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22" name="向右箭號 32">
              <a:extLst>
                <a:ext uri="{FF2B5EF4-FFF2-40B4-BE49-F238E27FC236}">
                  <a16:creationId xmlns:a16="http://schemas.microsoft.com/office/drawing/2014/main" id="{F0EDEB5B-7A3E-427E-B375-A46201470F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75508">
              <a:off x="5273304" y="7826224"/>
              <a:ext cx="618631" cy="419402"/>
            </a:xfrm>
            <a:prstGeom prst="rightArrow">
              <a:avLst>
                <a:gd name="adj1" fmla="val 50000"/>
                <a:gd name="adj2" fmla="val 50122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TW" altLang="en-US" sz="2000">
                <a:ea typeface="新細明體" panose="02020500000000000000" pitchFamily="18" charset="-120"/>
              </a:endParaRPr>
            </a:p>
          </p:txBody>
        </p:sp>
        <p:grpSp>
          <p:nvGrpSpPr>
            <p:cNvPr id="23" name="群組 37">
              <a:extLst>
                <a:ext uri="{FF2B5EF4-FFF2-40B4-BE49-F238E27FC236}">
                  <a16:creationId xmlns:a16="http://schemas.microsoft.com/office/drawing/2014/main" id="{7A4E446E-CA91-47D5-A63F-5E3A281BB1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101" y="6919765"/>
              <a:ext cx="846667" cy="707886"/>
              <a:chOff x="1319119" y="2557618"/>
              <a:chExt cx="595423" cy="428177"/>
            </a:xfrm>
          </p:grpSpPr>
          <p:sp>
            <p:nvSpPr>
              <p:cNvPr id="24" name="向右箭號 35">
                <a:extLst>
                  <a:ext uri="{FF2B5EF4-FFF2-40B4-BE49-F238E27FC236}">
                    <a16:creationId xmlns:a16="http://schemas.microsoft.com/office/drawing/2014/main" id="{DA5B714A-C9F0-4595-9905-6A60C3783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989" y="2695038"/>
                <a:ext cx="435935" cy="157254"/>
              </a:xfrm>
              <a:prstGeom prst="rightArrow">
                <a:avLst>
                  <a:gd name="adj1" fmla="val 50000"/>
                  <a:gd name="adj2" fmla="val 50002"/>
                </a:avLst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zh-TW" altLang="en-US" sz="2000">
                  <a:ea typeface="新細明體" panose="02020500000000000000" pitchFamily="18" charset="-120"/>
                </a:endParaRPr>
              </a:p>
            </p:txBody>
          </p:sp>
          <p:sp>
            <p:nvSpPr>
              <p:cNvPr id="25" name="文字方塊 36">
                <a:extLst>
                  <a:ext uri="{FF2B5EF4-FFF2-40B4-BE49-F238E27FC236}">
                    <a16:creationId xmlns:a16="http://schemas.microsoft.com/office/drawing/2014/main" id="{1883C5E5-078E-4917-AD7A-A254C8F90D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9119" y="2557618"/>
                <a:ext cx="595423" cy="4281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zh-TW" sz="4000">
                    <a:solidFill>
                      <a:srgbClr val="FF0000"/>
                    </a:solidFill>
                    <a:ea typeface="新細明體" panose="02020500000000000000" pitchFamily="18" charset="-120"/>
                  </a:rPr>
                  <a:t>X</a:t>
                </a:r>
                <a:endParaRPr lang="zh-TW" altLang="en-US" sz="4000">
                  <a:solidFill>
                    <a:srgbClr val="FF0000"/>
                  </a:solidFill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2B83E600-1D57-40FF-A5D0-27944C8E30C3}"/>
                </a:ext>
              </a:extLst>
            </p:cNvPr>
            <p:cNvSpPr txBox="1"/>
            <p:nvPr/>
          </p:nvSpPr>
          <p:spPr>
            <a:xfrm>
              <a:off x="6648382" y="9196177"/>
              <a:ext cx="2088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/>
                <a:t>70% (80%+20%)</a:t>
              </a:r>
              <a:endParaRPr lang="zh-TW" altLang="en-US" sz="240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FE2E7454-45E3-4B9C-889F-D7D1B1CB3C64}"/>
                </a:ext>
              </a:extLst>
            </p:cNvPr>
            <p:cNvSpPr txBox="1"/>
            <p:nvPr/>
          </p:nvSpPr>
          <p:spPr>
            <a:xfrm>
              <a:off x="9549002" y="9144798"/>
              <a:ext cx="94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/>
                <a:t>30%</a:t>
              </a:r>
              <a:endParaRPr lang="zh-TW" altLang="en-US" sz="240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768A8EC7-D31A-4D50-BC39-99FC2B4F2363}"/>
                </a:ext>
              </a:extLst>
            </p:cNvPr>
            <p:cNvSpPr txBox="1"/>
            <p:nvPr/>
          </p:nvSpPr>
          <p:spPr>
            <a:xfrm>
              <a:off x="9584531" y="7713530"/>
              <a:ext cx="94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/>
                <a:t>30%</a:t>
              </a:r>
              <a:endParaRPr lang="zh-TW" altLang="en-US" sz="240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47DD8CD3-E2EB-49E1-ABC7-B79EB2926990}"/>
                </a:ext>
              </a:extLst>
            </p:cNvPr>
            <p:cNvSpPr txBox="1"/>
            <p:nvPr/>
          </p:nvSpPr>
          <p:spPr>
            <a:xfrm>
              <a:off x="7534509" y="7713530"/>
              <a:ext cx="9499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/>
                <a:t>70%</a:t>
              </a:r>
              <a:endParaRPr lang="zh-TW" altLang="en-US" sz="240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EAAF6E4F-563A-45A4-900B-FF93EC35771F}"/>
              </a:ext>
            </a:extLst>
          </p:cNvPr>
          <p:cNvGrpSpPr/>
          <p:nvPr/>
        </p:nvGrpSpPr>
        <p:grpSpPr>
          <a:xfrm>
            <a:off x="8312203" y="5973795"/>
            <a:ext cx="7342389" cy="3425211"/>
            <a:chOff x="8337940" y="6224275"/>
            <a:chExt cx="7342389" cy="3425211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166BA0C7-4EE0-4A4F-A3D2-889812CBE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7940" y="6224275"/>
              <a:ext cx="7342389" cy="3425211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81693AE-B32B-4B42-B29F-C36537FEC6F9}"/>
                </a:ext>
              </a:extLst>
            </p:cNvPr>
            <p:cNvSpPr txBox="1"/>
            <p:nvPr/>
          </p:nvSpPr>
          <p:spPr>
            <a:xfrm>
              <a:off x="10967497" y="7880692"/>
              <a:ext cx="3341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>
                  <a:solidFill>
                    <a:srgbClr val="006600"/>
                  </a:solidFill>
                </a:rPr>
                <a:t>Error on validation set</a:t>
              </a:r>
              <a:endParaRPr lang="zh-TW" altLang="en-US" sz="2400" b="1">
                <a:solidFill>
                  <a:srgbClr val="0066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9811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E82CA-3676-4C21-A6D9-0A886667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3" y="216102"/>
            <a:ext cx="8062891" cy="1212998"/>
          </a:xfrm>
        </p:spPr>
        <p:txBody>
          <a:bodyPr/>
          <a:lstStyle/>
          <a:p>
            <a:r>
              <a:rPr lang="en-US" altLang="zh-TW"/>
              <a:t>Bias and Variance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302DB7E6-83C3-4524-9244-C15CBEA71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531" y="5372495"/>
                <a:ext cx="16687800" cy="4026511"/>
              </a:xfrm>
            </p:spPr>
            <p:txBody>
              <a:bodyPr/>
              <a:lstStyle/>
              <a:p>
                <a:pPr marL="444500" indent="0">
                  <a:buNone/>
                </a:pPr>
                <a:r>
                  <a:rPr lang="en-US" altLang="zh-TW" dirty="0"/>
                  <a:t>where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expectation is over the data </a:t>
                </a:r>
                <a:r>
                  <a:rPr lang="en-US" altLang="zh-TW" dirty="0"/>
                  <a:t>(seen as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samples</a:t>
                </a:r>
                <a:r>
                  <a:rPr lang="en-US" altLang="zh-TW" dirty="0"/>
                  <a:t> from a random variable) and </a:t>
                </a:r>
                <a:r>
                  <a:rPr lang="en-US" altLang="zh-TW" dirty="0">
                    <a:sym typeface="Symbol" panose="05050102010706020507" pitchFamily="18" charset="2"/>
                  </a:rPr>
                  <a:t></a:t>
                </a:r>
                <a:r>
                  <a:rPr lang="en-US" altLang="zh-TW" i="1" dirty="0"/>
                  <a:t> </a:t>
                </a:r>
                <a:r>
                  <a:rPr lang="en-US" altLang="zh-TW" dirty="0"/>
                  <a:t>is the true underlying value of </a:t>
                </a:r>
                <a:r>
                  <a:rPr lang="en-US" altLang="zh-TW" dirty="0">
                    <a:sym typeface="Symbol" panose="05050102010706020507" pitchFamily="18" charset="2"/>
                  </a:rPr>
                  <a:t></a:t>
                </a:r>
                <a:r>
                  <a:rPr lang="en-US" altLang="zh-TW" dirty="0"/>
                  <a:t> used to define the data generating distribution.</a:t>
                </a:r>
              </a:p>
              <a:p>
                <a:r>
                  <a:rPr lang="en-US" altLang="zh-TW" dirty="0"/>
                  <a:t>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TW" i="1" baseline="-25000" dirty="0"/>
                  <a:t>m</a:t>
                </a:r>
                <a:r>
                  <a:rPr lang="en-US" altLang="zh-TW" i="1" dirty="0"/>
                  <a:t> </a:t>
                </a:r>
                <a:r>
                  <a:rPr lang="en-US" altLang="zh-TW" dirty="0"/>
                  <a:t>is said to be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unbiased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if bias(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TW" i="1" baseline="-25000" dirty="0">
                    <a:solidFill>
                      <a:srgbClr val="FF0000"/>
                    </a:solidFill>
                  </a:rPr>
                  <a:t>m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) = 0</a:t>
                </a:r>
                <a:r>
                  <a:rPr lang="en-US" altLang="zh-TW" dirty="0"/>
                  <a:t>, which implies that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E(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TW" i="1" baseline="-25000" dirty="0">
                    <a:solidFill>
                      <a:srgbClr val="FF0000"/>
                    </a:solidFill>
                  </a:rPr>
                  <a:t>m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) = </a:t>
                </a:r>
                <a:r>
                  <a:rPr lang="en-US" altLang="zh-TW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</a:t>
                </a:r>
                <a:r>
                  <a:rPr lang="en-US" altLang="zh-TW" dirty="0"/>
                  <a:t>. </a:t>
                </a:r>
              </a:p>
              <a:p>
                <a:r>
                  <a:rPr lang="en-US" altLang="zh-TW" dirty="0"/>
                  <a:t>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TW" i="1" baseline="-25000" dirty="0"/>
                  <a:t>m</a:t>
                </a:r>
                <a:r>
                  <a:rPr lang="en-US" altLang="zh-TW" i="1" dirty="0"/>
                  <a:t> </a:t>
                </a:r>
                <a:r>
                  <a:rPr lang="en-US" altLang="zh-TW" dirty="0"/>
                  <a:t>is said to be </a:t>
                </a:r>
                <a:r>
                  <a:rPr lang="en-US" altLang="zh-TW" b="1" dirty="0"/>
                  <a:t>asymptotically unbiased </a:t>
                </a:r>
                <a:r>
                  <a:rPr lang="en-US" altLang="zh-TW" dirty="0"/>
                  <a:t>if </a:t>
                </a:r>
                <a:r>
                  <a:rPr lang="en-US" altLang="zh-TW" dirty="0" err="1"/>
                  <a:t>lim</a:t>
                </a:r>
                <a:r>
                  <a:rPr lang="en-US" altLang="zh-TW" dirty="0"/>
                  <a:t> </a:t>
                </a:r>
                <a:r>
                  <a:rPr lang="en-US" altLang="zh-TW" i="1" dirty="0"/>
                  <a:t>m→∞ </a:t>
                </a:r>
                <a:r>
                  <a:rPr lang="en-US" altLang="zh-TW" dirty="0"/>
                  <a:t>bias(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TW" i="1" baseline="-25000" dirty="0"/>
                  <a:t>m</a:t>
                </a:r>
                <a:r>
                  <a:rPr lang="en-US" altLang="zh-TW" dirty="0"/>
                  <a:t>) = 0, which implies that </a:t>
                </a:r>
                <a:r>
                  <a:rPr lang="en-US" altLang="zh-TW" dirty="0" err="1"/>
                  <a:t>lim</a:t>
                </a:r>
                <a:r>
                  <a:rPr lang="en-US" altLang="zh-TW" dirty="0"/>
                  <a:t> </a:t>
                </a:r>
                <a:r>
                  <a:rPr lang="en-US" altLang="zh-TW" i="1" dirty="0"/>
                  <a:t>m→∞ </a:t>
                </a:r>
                <a:r>
                  <a:rPr lang="en-US" altLang="zh-TW" dirty="0"/>
                  <a:t>E(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TW" i="1" baseline="-25000" dirty="0"/>
                  <a:t>m</a:t>
                </a:r>
                <a:r>
                  <a:rPr lang="en-US" altLang="zh-TW" dirty="0"/>
                  <a:t>) = </a:t>
                </a:r>
                <a:r>
                  <a:rPr lang="en-US" altLang="zh-TW" dirty="0">
                    <a:sym typeface="Symbol" panose="05050102010706020507" pitchFamily="18" charset="2"/>
                  </a:rPr>
                  <a:t></a:t>
                </a:r>
                <a:r>
                  <a:rPr lang="el-GR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302DB7E6-83C3-4524-9244-C15CBEA71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531" y="5372495"/>
                <a:ext cx="16687800" cy="4026511"/>
              </a:xfrm>
              <a:blipFill>
                <a:blip r:embed="rId2"/>
                <a:stretch>
                  <a:fillRect l="-913" t="-2421" r="-13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3D628C-3E78-4F4D-BBB7-E98ABD1394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25</a:t>
            </a:fld>
            <a:endParaRPr lang="tr-T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5205AC-7CFD-456B-B2FD-6F3D6D94F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331" y="4164022"/>
            <a:ext cx="5988627" cy="860536"/>
          </a:xfrm>
          <a:prstGeom prst="rect">
            <a:avLst/>
          </a:prstGeom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FC3B5637-9C54-41F9-8FD6-0B1CC8CF06B2}"/>
              </a:ext>
            </a:extLst>
          </p:cNvPr>
          <p:cNvSpPr txBox="1">
            <a:spLocks/>
          </p:cNvSpPr>
          <p:nvPr/>
        </p:nvSpPr>
        <p:spPr bwMode="auto">
          <a:xfrm>
            <a:off x="516731" y="1903420"/>
            <a:ext cx="10439401" cy="221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754" indent="-36575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982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92468" indent="-30479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13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19181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44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706853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60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194526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76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682198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70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43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215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Bias and variance measure two different sources of </a:t>
            </a:r>
            <a:r>
              <a:rPr lang="en-US" altLang="zh-TW">
                <a:solidFill>
                  <a:srgbClr val="FF0000"/>
                </a:solidFill>
              </a:rPr>
              <a:t>error</a:t>
            </a:r>
            <a:r>
              <a:rPr lang="en-US" altLang="zh-TW"/>
              <a:t> in an estimator</a:t>
            </a:r>
          </a:p>
          <a:p>
            <a:r>
              <a:rPr lang="en-US" altLang="zh-TW"/>
              <a:t>The </a:t>
            </a:r>
            <a:r>
              <a:rPr lang="en-US" altLang="zh-TW">
                <a:solidFill>
                  <a:srgbClr val="FF0000"/>
                </a:solidFill>
              </a:rPr>
              <a:t>bias</a:t>
            </a:r>
            <a:r>
              <a:rPr lang="en-US" altLang="zh-TW"/>
              <a:t> of an estimator is defined as:</a:t>
            </a:r>
          </a:p>
        </p:txBody>
      </p:sp>
      <p:pic>
        <p:nvPicPr>
          <p:cNvPr id="1026" name="Picture 2" descr="「bias and variance」的圖片搜尋結果">
            <a:extLst>
              <a:ext uri="{FF2B5EF4-FFF2-40B4-BE49-F238E27FC236}">
                <a16:creationId xmlns:a16="http://schemas.microsoft.com/office/drawing/2014/main" id="{DD55840A-62B1-4236-BED1-1ABEB45C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31" y="171022"/>
            <a:ext cx="5226628" cy="51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8327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CC924-28FE-47B8-81BF-1F854B15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Variance and Standard Error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4A59F438-DD34-46E8-85A4-71E8B7E98B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169" y="1612976"/>
                <a:ext cx="10658477" cy="6324600"/>
              </a:xfrm>
            </p:spPr>
            <p:txBody>
              <a:bodyPr/>
              <a:lstStyle/>
              <a:p>
                <a:r>
                  <a:rPr lang="en-US" altLang="zh-TW" sz="3600" dirty="0"/>
                  <a:t>The </a:t>
                </a:r>
                <a:r>
                  <a:rPr lang="en-US" altLang="zh-TW" sz="3600" b="1" dirty="0"/>
                  <a:t>variance </a:t>
                </a:r>
                <a:r>
                  <a:rPr lang="en-US" altLang="zh-TW" sz="3600" dirty="0"/>
                  <a:t>of an estimator is simply the variance</a:t>
                </a:r>
              </a:p>
              <a:p>
                <a:endParaRPr lang="en-US" altLang="zh-TW" sz="3600" dirty="0"/>
              </a:p>
              <a:p>
                <a:pPr marL="0" indent="0">
                  <a:buNone/>
                </a:pPr>
                <a:r>
                  <a:rPr lang="en-US" altLang="zh-TW" sz="3600" dirty="0"/>
                  <a:t>    where the random variable is the training set.</a:t>
                </a:r>
              </a:p>
              <a:p>
                <a:r>
                  <a:rPr lang="en-US" altLang="zh-TW" sz="3600" dirty="0"/>
                  <a:t>The square root of the variance is called the </a:t>
                </a:r>
                <a:r>
                  <a:rPr lang="en-US" altLang="zh-TW" sz="3600" b="1" dirty="0"/>
                  <a:t>standard error</a:t>
                </a:r>
                <a:r>
                  <a:rPr lang="en-US" altLang="zh-TW" sz="3600" dirty="0"/>
                  <a:t>, denoted SE(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zh-TW" sz="3600" dirty="0"/>
                  <a:t>)</a:t>
                </a:r>
              </a:p>
              <a:p>
                <a:r>
                  <a:rPr lang="en-US" altLang="zh-TW" sz="3600" dirty="0"/>
                  <a:t>The variance or the standard error of an estimator provides a measure of </a:t>
                </a:r>
              </a:p>
              <a:p>
                <a:pPr marL="363538" indent="0">
                  <a:buNone/>
                </a:pPr>
                <a:r>
                  <a:rPr lang="en-US" altLang="zh-TW" sz="3600" dirty="0"/>
                  <a:t>how we would expect the estimate we compute from </a:t>
                </a:r>
                <a:r>
                  <a:rPr lang="en-US" altLang="zh-TW" sz="3600" dirty="0">
                    <a:solidFill>
                      <a:srgbClr val="FF0000"/>
                    </a:solidFill>
                  </a:rPr>
                  <a:t>data to vary as we independently resample the dataset </a:t>
                </a:r>
                <a:r>
                  <a:rPr lang="en-US" altLang="zh-TW" sz="3600" dirty="0"/>
                  <a:t>from the underlying data generating process.</a:t>
                </a:r>
                <a:endParaRPr lang="zh-TW" altLang="en-US" sz="3600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4A59F438-DD34-46E8-85A4-71E8B7E98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169" y="1612976"/>
                <a:ext cx="10658477" cy="6324600"/>
              </a:xfrm>
              <a:blipFill>
                <a:blip r:embed="rId2"/>
                <a:stretch>
                  <a:fillRect l="-1545" t="-1543" r="-2460" b="-9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5298222-3A5D-47CC-B858-537A6DD86E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26</a:t>
            </a:fld>
            <a:endParaRPr lang="tr-T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303DDC-0628-41BF-BF2C-A5308339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531" y="2109506"/>
            <a:ext cx="1609725" cy="935174"/>
          </a:xfrm>
          <a:prstGeom prst="rect">
            <a:avLst/>
          </a:prstGeom>
          <a:noFill/>
        </p:spPr>
      </p:pic>
      <p:pic>
        <p:nvPicPr>
          <p:cNvPr id="6" name="Picture 2" descr="「bias and variance」的圖片搜尋結果">
            <a:extLst>
              <a:ext uri="{FF2B5EF4-FFF2-40B4-BE49-F238E27FC236}">
                <a16:creationId xmlns:a16="http://schemas.microsoft.com/office/drawing/2014/main" id="{509DEA6B-435E-43A4-85EF-8436AC8FA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931" y="216102"/>
            <a:ext cx="3917514" cy="371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551F334-7C7A-4CEA-B7A2-7777C9469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7646" y="4267200"/>
            <a:ext cx="6168477" cy="4986186"/>
          </a:xfrm>
          <a:prstGeom prst="rect">
            <a:avLst/>
          </a:prstGeom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B9709D54-6B31-44B6-BC8A-C94123593644}"/>
              </a:ext>
            </a:extLst>
          </p:cNvPr>
          <p:cNvGrpSpPr/>
          <p:nvPr/>
        </p:nvGrpSpPr>
        <p:grpSpPr>
          <a:xfrm>
            <a:off x="1278731" y="8080763"/>
            <a:ext cx="4968150" cy="1465656"/>
            <a:chOff x="1888331" y="8117304"/>
            <a:chExt cx="4968150" cy="1465656"/>
          </a:xfrm>
        </p:grpSpPr>
        <p:sp>
          <p:nvSpPr>
            <p:cNvPr id="12" name="圓柱 4">
              <a:extLst>
                <a:ext uri="{FF2B5EF4-FFF2-40B4-BE49-F238E27FC236}">
                  <a16:creationId xmlns:a16="http://schemas.microsoft.com/office/drawing/2014/main" id="{B447433F-A36B-4517-840B-268A2A852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331" y="8495532"/>
              <a:ext cx="1417377" cy="1005832"/>
            </a:xfrm>
            <a:prstGeom prst="can">
              <a:avLst>
                <a:gd name="adj" fmla="val 25000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TW" altLang="en-US" sz="1800" b="1">
                <a:ea typeface="新細明體" panose="02020500000000000000" pitchFamily="18" charset="-120"/>
              </a:endParaRPr>
            </a:p>
          </p:txBody>
        </p:sp>
        <p:sp>
          <p:nvSpPr>
            <p:cNvPr id="13" name="文字方塊 5">
              <a:extLst>
                <a:ext uri="{FF2B5EF4-FFF2-40B4-BE49-F238E27FC236}">
                  <a16:creationId xmlns:a16="http://schemas.microsoft.com/office/drawing/2014/main" id="{64D3E7B7-93FB-4E77-8C8E-00E1033DD2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4262" y="8783445"/>
              <a:ext cx="114811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3200" b="1" dirty="0">
                  <a:ea typeface="新細明體" panose="02020500000000000000" pitchFamily="18" charset="-120"/>
                </a:rPr>
                <a:t>data</a:t>
              </a:r>
              <a:endParaRPr lang="zh-TW" altLang="en-US" sz="3200" b="1" dirty="0">
                <a:ea typeface="新細明體" panose="02020500000000000000" pitchFamily="18" charset="-120"/>
              </a:endParaRPr>
            </a:p>
          </p:txBody>
        </p:sp>
        <p:sp>
          <p:nvSpPr>
            <p:cNvPr id="14" name="圓柱 8">
              <a:extLst>
                <a:ext uri="{FF2B5EF4-FFF2-40B4-BE49-F238E27FC236}">
                  <a16:creationId xmlns:a16="http://schemas.microsoft.com/office/drawing/2014/main" id="{ACB5E052-1AA2-4CCC-9A03-5D5BC0DCE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3786" y="8181131"/>
              <a:ext cx="1334352" cy="670941"/>
            </a:xfrm>
            <a:prstGeom prst="can">
              <a:avLst>
                <a:gd name="adj" fmla="val 25000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TW" altLang="en-US" sz="1800" b="1">
                <a:ea typeface="新細明體" panose="02020500000000000000" pitchFamily="18" charset="-120"/>
              </a:endParaRPr>
            </a:p>
          </p:txBody>
        </p:sp>
        <p:sp>
          <p:nvSpPr>
            <p:cNvPr id="15" name="文字方塊 9">
              <a:extLst>
                <a:ext uri="{FF2B5EF4-FFF2-40B4-BE49-F238E27FC236}">
                  <a16:creationId xmlns:a16="http://schemas.microsoft.com/office/drawing/2014/main" id="{B3122C9D-E539-4789-A13B-AEDD1856A8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173" y="8316453"/>
              <a:ext cx="13409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400" b="1">
                  <a:ea typeface="新細明體" panose="02020500000000000000" pitchFamily="18" charset="-120"/>
                </a:rPr>
                <a:t>training</a:t>
              </a:r>
              <a:endParaRPr lang="zh-TW" altLang="en-US" sz="2400" b="1">
                <a:ea typeface="新細明體" panose="02020500000000000000" pitchFamily="18" charset="-120"/>
              </a:endParaRPr>
            </a:p>
          </p:txBody>
        </p:sp>
        <p:sp>
          <p:nvSpPr>
            <p:cNvPr id="16" name="圓柱 12">
              <a:extLst>
                <a:ext uri="{FF2B5EF4-FFF2-40B4-BE49-F238E27FC236}">
                  <a16:creationId xmlns:a16="http://schemas.microsoft.com/office/drawing/2014/main" id="{20BE86C6-B75F-44C5-BB84-E5433FE39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602" y="8922115"/>
              <a:ext cx="847879" cy="604312"/>
            </a:xfrm>
            <a:prstGeom prst="can">
              <a:avLst>
                <a:gd name="adj" fmla="val 32745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TW" altLang="en-US" sz="1800" b="1">
                <a:ea typeface="新細明體" panose="02020500000000000000" pitchFamily="18" charset="-120"/>
              </a:endParaRPr>
            </a:p>
          </p:txBody>
        </p:sp>
        <p:sp>
          <p:nvSpPr>
            <p:cNvPr id="17" name="文字方塊 13">
              <a:extLst>
                <a:ext uri="{FF2B5EF4-FFF2-40B4-BE49-F238E27FC236}">
                  <a16:creationId xmlns:a16="http://schemas.microsoft.com/office/drawing/2014/main" id="{58CE554C-C8F0-4CA0-A17E-50DFAC185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9483" y="9075833"/>
              <a:ext cx="93095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400" b="1">
                  <a:ea typeface="新細明體" panose="02020500000000000000" pitchFamily="18" charset="-120"/>
                </a:rPr>
                <a:t>test</a:t>
              </a:r>
              <a:endParaRPr lang="zh-TW" altLang="en-US" sz="2400" b="1">
                <a:ea typeface="新細明體" panose="02020500000000000000" pitchFamily="18" charset="-120"/>
              </a:endParaRPr>
            </a:p>
          </p:txBody>
        </p:sp>
        <p:cxnSp>
          <p:nvCxnSpPr>
            <p:cNvPr id="18" name="直線單箭頭接點 15">
              <a:extLst>
                <a:ext uri="{FF2B5EF4-FFF2-40B4-BE49-F238E27FC236}">
                  <a16:creationId xmlns:a16="http://schemas.microsoft.com/office/drawing/2014/main" id="{9A8C7924-010D-47C4-8F3F-1B784EECA760}"/>
                </a:ext>
              </a:extLst>
            </p:cNvPr>
            <p:cNvCxnSpPr>
              <a:cxnSpLocks noChangeShapeType="1"/>
              <a:stCxn id="12" idx="4"/>
              <a:endCxn id="14" idx="2"/>
            </p:cNvCxnSpPr>
            <p:nvPr/>
          </p:nvCxnSpPr>
          <p:spPr bwMode="auto">
            <a:xfrm flipV="1">
              <a:off x="3305708" y="8516602"/>
              <a:ext cx="948078" cy="481846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線單箭頭接點 16">
              <a:extLst>
                <a:ext uri="{FF2B5EF4-FFF2-40B4-BE49-F238E27FC236}">
                  <a16:creationId xmlns:a16="http://schemas.microsoft.com/office/drawing/2014/main" id="{E455B276-79C2-40D3-845B-A31F79E0CB28}"/>
                </a:ext>
              </a:extLst>
            </p:cNvPr>
            <p:cNvCxnSpPr>
              <a:cxnSpLocks noChangeShapeType="1"/>
              <a:stCxn id="12" idx="4"/>
              <a:endCxn id="16" idx="2"/>
            </p:cNvCxnSpPr>
            <p:nvPr/>
          </p:nvCxnSpPr>
          <p:spPr bwMode="auto">
            <a:xfrm>
              <a:off x="3305708" y="8998448"/>
              <a:ext cx="974894" cy="225823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線單箭頭接點 20">
              <a:extLst>
                <a:ext uri="{FF2B5EF4-FFF2-40B4-BE49-F238E27FC236}">
                  <a16:creationId xmlns:a16="http://schemas.microsoft.com/office/drawing/2014/main" id="{73838C69-4FD0-4ADA-B19B-DED1CC1599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588138" y="8505505"/>
              <a:ext cx="1224000" cy="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矩形 34">
              <a:extLst>
                <a:ext uri="{FF2B5EF4-FFF2-40B4-BE49-F238E27FC236}">
                  <a16:creationId xmlns:a16="http://schemas.microsoft.com/office/drawing/2014/main" id="{DCF057F5-5E7F-4F20-8274-329B25B3A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7413" y="8117304"/>
              <a:ext cx="8515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400" b="1" dirty="0">
                  <a:ea typeface="新細明體" panose="02020500000000000000" pitchFamily="18" charset="-120"/>
                </a:rPr>
                <a:t>train</a:t>
              </a:r>
              <a:endParaRPr lang="zh-TW" altLang="en-US" sz="2400" b="1" dirty="0">
                <a:ea typeface="新細明體" panose="02020500000000000000" pitchFamily="18" charset="-120"/>
              </a:endParaRPr>
            </a:p>
          </p:txBody>
        </p:sp>
        <p:cxnSp>
          <p:nvCxnSpPr>
            <p:cNvPr id="24" name="直線單箭頭接點 35">
              <a:extLst>
                <a:ext uri="{FF2B5EF4-FFF2-40B4-BE49-F238E27FC236}">
                  <a16:creationId xmlns:a16="http://schemas.microsoft.com/office/drawing/2014/main" id="{27F88F5F-3FD0-4950-ACBF-B1207DA26C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28481" y="9253202"/>
              <a:ext cx="1728000" cy="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矩形 36">
              <a:extLst>
                <a:ext uri="{FF2B5EF4-FFF2-40B4-BE49-F238E27FC236}">
                  <a16:creationId xmlns:a16="http://schemas.microsoft.com/office/drawing/2014/main" id="{54F13CB0-4A7F-4CE0-8888-BD9346862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2705" y="8814481"/>
              <a:ext cx="14173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400" b="1">
                  <a:ea typeface="新細明體" panose="02020500000000000000" pitchFamily="18" charset="-120"/>
                </a:rPr>
                <a:t>evaluate</a:t>
              </a:r>
              <a:endParaRPr lang="zh-TW" altLang="en-US" sz="2400" b="1">
                <a:ea typeface="新細明體" panose="02020500000000000000" pitchFamily="18" charset="-12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C70F68C2-2181-40AB-85BB-EDDBCE81FC0D}"/>
                </a:ext>
              </a:extLst>
            </p:cNvPr>
            <p:cNvSpPr txBox="1"/>
            <p:nvPr/>
          </p:nvSpPr>
          <p:spPr>
            <a:xfrm>
              <a:off x="3355188" y="8252981"/>
              <a:ext cx="8475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/>
                <a:t>2/3</a:t>
              </a:r>
              <a:endParaRPr lang="zh-TW" altLang="en-US" sz="2800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6BB4CF77-CE98-4FC2-8670-ED697D4BC90E}"/>
                </a:ext>
              </a:extLst>
            </p:cNvPr>
            <p:cNvSpPr txBox="1"/>
            <p:nvPr/>
          </p:nvSpPr>
          <p:spPr>
            <a:xfrm>
              <a:off x="3385564" y="9059740"/>
              <a:ext cx="8475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/>
                <a:t>1/3</a:t>
              </a:r>
              <a:endParaRPr lang="zh-TW" altLang="en-US" sz="2800"/>
            </a:p>
          </p:txBody>
        </p: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4C95C6BC-7026-44A4-8334-C5E18FB30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442" y="8036389"/>
            <a:ext cx="2971800" cy="14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243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AAD4A-D06E-4C25-85C7-F246AC47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3" y="216102"/>
            <a:ext cx="16032718" cy="1212998"/>
          </a:xfrm>
        </p:spPr>
        <p:txBody>
          <a:bodyPr/>
          <a:lstStyle/>
          <a:p>
            <a:r>
              <a:rPr lang="en-US" altLang="zh-TW" sz="4800" dirty="0"/>
              <a:t>Trading off Bias and Variance to Minimize Mean Squared Error</a:t>
            </a:r>
            <a:endParaRPr lang="zh-TW" altLang="en-US" sz="48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F21A21-2F6D-488D-B885-BDD881D9B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13" y="1809238"/>
            <a:ext cx="16032718" cy="2980478"/>
          </a:xfrm>
        </p:spPr>
        <p:txBody>
          <a:bodyPr/>
          <a:lstStyle/>
          <a:p>
            <a:r>
              <a:rPr lang="en-US" altLang="zh-TW"/>
              <a:t>Alternatively, we can also compare the </a:t>
            </a:r>
            <a:r>
              <a:rPr lang="en-US" altLang="zh-TW" b="1">
                <a:solidFill>
                  <a:srgbClr val="FF0000"/>
                </a:solidFill>
              </a:rPr>
              <a:t>mean squared error </a:t>
            </a:r>
            <a:r>
              <a:rPr lang="en-US" altLang="zh-TW">
                <a:solidFill>
                  <a:srgbClr val="FF0000"/>
                </a:solidFill>
              </a:rPr>
              <a:t>(MSE) </a:t>
            </a:r>
            <a:r>
              <a:rPr lang="en-US" altLang="zh-TW"/>
              <a:t>of the estimates</a:t>
            </a:r>
          </a:p>
          <a:p>
            <a:r>
              <a:rPr lang="en-US" altLang="zh-TW"/>
              <a:t>Desirable estimators are those with </a:t>
            </a:r>
            <a:r>
              <a:rPr lang="en-US" altLang="zh-TW">
                <a:solidFill>
                  <a:srgbClr val="FF0000"/>
                </a:solidFill>
              </a:rPr>
              <a:t>small MSE </a:t>
            </a:r>
            <a:r>
              <a:rPr lang="en-US" altLang="zh-TW"/>
              <a:t>and these are estimators that manage to keep both their bias and variance somewhat in check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5160F1-3CC0-4938-8E44-73689FD1EC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27</a:t>
            </a:fld>
            <a:endParaRPr lang="tr-T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179748-A05E-441F-9661-6E1A9E544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49" y="5534297"/>
            <a:ext cx="7559040" cy="1828800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9432BFF6-6775-4FC4-8021-0D0970CD086B}"/>
              </a:ext>
            </a:extLst>
          </p:cNvPr>
          <p:cNvGrpSpPr/>
          <p:nvPr/>
        </p:nvGrpSpPr>
        <p:grpSpPr>
          <a:xfrm>
            <a:off x="10117931" y="4724400"/>
            <a:ext cx="4572000" cy="4429125"/>
            <a:chOff x="10117931" y="4724400"/>
            <a:chExt cx="4572000" cy="442912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23ABA4E-9B08-40D2-8DCB-CFC4B7C6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7931" y="4724400"/>
              <a:ext cx="4572000" cy="4429125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3619FF89-56D3-40E6-A7C2-CA90FCBA14AA}"/>
                </a:ext>
              </a:extLst>
            </p:cNvPr>
            <p:cNvSpPr/>
            <p:nvPr/>
          </p:nvSpPr>
          <p:spPr>
            <a:xfrm>
              <a:off x="11718131" y="558903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BDD5F49-4108-4D2C-A6ED-A348133E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8931" y="4789715"/>
              <a:ext cx="542925" cy="619125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3892E3B-E8C0-4DDB-A24E-7B6899959EDE}"/>
                </a:ext>
              </a:extLst>
            </p:cNvPr>
            <p:cNvSpPr txBox="1"/>
            <p:nvPr/>
          </p:nvSpPr>
          <p:spPr>
            <a:xfrm>
              <a:off x="12251531" y="6743871"/>
              <a:ext cx="533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solidFill>
                    <a:schemeClr val="bg1"/>
                  </a:solidFill>
                  <a:latin typeface="+mj-lt"/>
                  <a:sym typeface="Symbol" panose="05050102010706020507" pitchFamily="18" charset="2"/>
                </a:rPr>
                <a:t></a:t>
              </a:r>
              <a:endParaRPr lang="zh-TW" altLang="en-US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3897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C4050D-1C72-4330-B660-2724B68F4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97" y="63674"/>
            <a:ext cx="15409068" cy="1282532"/>
          </a:xfrm>
        </p:spPr>
        <p:txBody>
          <a:bodyPr/>
          <a:lstStyle/>
          <a:p>
            <a:pPr algn="ctr"/>
            <a:r>
              <a:rPr lang="en-US" altLang="zh-TW" sz="7200" i="1" dirty="0">
                <a:solidFill>
                  <a:srgbClr val="003399"/>
                </a:solidFill>
                <a:latin typeface="+mj-lt"/>
              </a:rPr>
              <a:t>K</a:t>
            </a:r>
            <a:r>
              <a:rPr lang="en-US" altLang="zh-TW" sz="7200" dirty="0">
                <a:solidFill>
                  <a:srgbClr val="003399"/>
                </a:solidFill>
                <a:latin typeface="+mj-lt"/>
              </a:rPr>
              <a:t>-Fold Cross-Validation</a:t>
            </a:r>
            <a:endParaRPr lang="zh-TW" altLang="en-US" sz="7200" dirty="0">
              <a:solidFill>
                <a:srgbClr val="003399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6D38FF-0EEA-4063-91DE-B32BAD6A7E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0380F808-E028-4409-AE44-3C40A6DCEC25}" type="slidenum">
              <a:rPr lang="tr-TR" smtClean="0"/>
              <a:pPr/>
              <a:t>28</a:t>
            </a:fld>
            <a:endParaRPr lang="tr-TR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89F700-179C-4415-84C2-F9B0B876840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81063" y="1219200"/>
            <a:ext cx="16459200" cy="19224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TW" sz="3600"/>
              <a:t>The most common way to negotiate this trade-off is to use </a:t>
            </a:r>
            <a:r>
              <a:rPr lang="en-US" altLang="zh-TW" sz="3600">
                <a:solidFill>
                  <a:srgbClr val="FF0000"/>
                </a:solidFill>
              </a:rPr>
              <a:t>cross-validation</a:t>
            </a:r>
            <a:r>
              <a:rPr lang="en-US" altLang="zh-TW" sz="3600"/>
              <a:t>.</a:t>
            </a:r>
          </a:p>
          <a:p>
            <a:pPr>
              <a:spcBef>
                <a:spcPts val="0"/>
              </a:spcBef>
            </a:pPr>
            <a:r>
              <a:rPr lang="en-US" altLang="zh-TW" sz="3600"/>
              <a:t>Empirically, cross-validation is highly successful on many real-world tasks. </a:t>
            </a:r>
          </a:p>
          <a:p>
            <a:pPr>
              <a:spcBef>
                <a:spcPts val="0"/>
              </a:spcBef>
            </a:pPr>
            <a:r>
              <a:rPr lang="en-US" altLang="zh-TW" sz="3600"/>
              <a:t>A partition of the dataset is formed by splitting it into </a:t>
            </a:r>
            <a:r>
              <a:rPr lang="en-US" altLang="zh-TW" sz="3600" i="1"/>
              <a:t>k </a:t>
            </a:r>
            <a:r>
              <a:rPr lang="en-US" altLang="zh-TW" sz="3600"/>
              <a:t>non-overlapping subsets. </a:t>
            </a:r>
          </a:p>
        </p:txBody>
      </p:sp>
      <p:pic>
        <p:nvPicPr>
          <p:cNvPr id="1028" name="Picture 4" descr="「k-fold cross-validation」的圖片搜尋結果">
            <a:extLst>
              <a:ext uri="{FF2B5EF4-FFF2-40B4-BE49-F238E27FC236}">
                <a16:creationId xmlns:a16="http://schemas.microsoft.com/office/drawing/2014/main" id="{F14FD1F3-2639-4BDE-8764-E3C7E6F0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40" y="3100395"/>
            <a:ext cx="11582400" cy="63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1D2280F0-FB7F-4DF4-94C7-21B9F2282C09}"/>
              </a:ext>
            </a:extLst>
          </p:cNvPr>
          <p:cNvSpPr txBox="1">
            <a:spLocks/>
          </p:cNvSpPr>
          <p:nvPr/>
        </p:nvSpPr>
        <p:spPr bwMode="auto">
          <a:xfrm>
            <a:off x="10361023" y="4270046"/>
            <a:ext cx="638630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754" indent="-36575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982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marL="792468" indent="-30479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413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marL="1219181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44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marL="1706853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60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marL="2194526" indent="-2438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76" kern="1200" baseline="0">
                <a:solidFill>
                  <a:srgbClr val="00009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  <a:lvl6pPr marL="2682198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70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43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215" indent="-243836" algn="l" defTabSz="9753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/>
              <a:t>The </a:t>
            </a:r>
            <a:r>
              <a:rPr lang="en-US" altLang="zh-TW" sz="3600" dirty="0">
                <a:solidFill>
                  <a:srgbClr val="FF0000"/>
                </a:solidFill>
              </a:rPr>
              <a:t>test error </a:t>
            </a:r>
            <a:r>
              <a:rPr lang="en-US" altLang="zh-TW" sz="3600" dirty="0"/>
              <a:t>may then be </a:t>
            </a:r>
            <a:r>
              <a:rPr lang="en-US" altLang="zh-TW" sz="3600" dirty="0">
                <a:solidFill>
                  <a:srgbClr val="FF0000"/>
                </a:solidFill>
              </a:rPr>
              <a:t>estimated</a:t>
            </a:r>
            <a:r>
              <a:rPr lang="en-US" altLang="zh-TW" sz="3600" dirty="0"/>
              <a:t> by taking the </a:t>
            </a:r>
            <a:r>
              <a:rPr lang="en-US" altLang="zh-TW" sz="3600" dirty="0">
                <a:solidFill>
                  <a:srgbClr val="FF0000"/>
                </a:solidFill>
              </a:rPr>
              <a:t>average test error across </a:t>
            </a:r>
            <a:r>
              <a:rPr lang="en-US" altLang="zh-TW" sz="3600" i="1" dirty="0">
                <a:solidFill>
                  <a:srgbClr val="FF0000"/>
                </a:solidFill>
              </a:rPr>
              <a:t>k </a:t>
            </a:r>
            <a:r>
              <a:rPr lang="en-US" altLang="zh-TW" sz="3600" dirty="0">
                <a:solidFill>
                  <a:srgbClr val="FF0000"/>
                </a:solidFill>
              </a:rPr>
              <a:t>trials</a:t>
            </a:r>
            <a:r>
              <a:rPr lang="en-US" altLang="zh-TW" sz="3600" dirty="0"/>
              <a:t>.</a:t>
            </a:r>
            <a:endParaRPr lang="zh-TW" altLang="en-US" sz="3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913" y="6223551"/>
            <a:ext cx="3899254" cy="31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08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5-Fold Cross Validation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 defTabSz="1300460">
              <a:defRPr/>
            </a:pPr>
            <a:fld id="{BB0B8D67-D1DD-4F0E-B0ED-5B80504F5422}" type="slidenum">
              <a:rPr lang="zh-TW" altLang="en-US" sz="2276" b="1">
                <a:solidFill>
                  <a:prstClr val="black"/>
                </a:solidFill>
                <a:latin typeface="Calibri"/>
                <a:ea typeface="新細明體" panose="02020500000000000000" pitchFamily="18" charset="-120"/>
              </a:rPr>
              <a:pPr algn="r" defTabSz="1300460">
                <a:defRPr/>
              </a:pPr>
              <a:t>29</a:t>
            </a:fld>
            <a:endParaRPr lang="zh-TW" altLang="en-US" sz="2276" b="1" dirty="0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67917"/>
              </p:ext>
            </p:extLst>
          </p:nvPr>
        </p:nvGraphicFramePr>
        <p:xfrm>
          <a:off x="364331" y="2590800"/>
          <a:ext cx="10734854" cy="597382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42430">
                  <a:extLst>
                    <a:ext uri="{9D8B030D-6E8A-4147-A177-3AD203B41FA5}">
                      <a16:colId xmlns:a16="http://schemas.microsoft.com/office/drawing/2014/main" val="2504402009"/>
                    </a:ext>
                  </a:extLst>
                </a:gridCol>
                <a:gridCol w="1769257">
                  <a:extLst>
                    <a:ext uri="{9D8B030D-6E8A-4147-A177-3AD203B41FA5}">
                      <a16:colId xmlns:a16="http://schemas.microsoft.com/office/drawing/2014/main" val="1725892478"/>
                    </a:ext>
                  </a:extLst>
                </a:gridCol>
                <a:gridCol w="2011209">
                  <a:extLst>
                    <a:ext uri="{9D8B030D-6E8A-4147-A177-3AD203B41FA5}">
                      <a16:colId xmlns:a16="http://schemas.microsoft.com/office/drawing/2014/main" val="1512673035"/>
                    </a:ext>
                  </a:extLst>
                </a:gridCol>
                <a:gridCol w="1663404">
                  <a:extLst>
                    <a:ext uri="{9D8B030D-6E8A-4147-A177-3AD203B41FA5}">
                      <a16:colId xmlns:a16="http://schemas.microsoft.com/office/drawing/2014/main" val="27319506"/>
                    </a:ext>
                  </a:extLst>
                </a:gridCol>
                <a:gridCol w="1905354">
                  <a:extLst>
                    <a:ext uri="{9D8B030D-6E8A-4147-A177-3AD203B41FA5}">
                      <a16:colId xmlns:a16="http://schemas.microsoft.com/office/drawing/2014/main" val="3072309312"/>
                    </a:ext>
                  </a:extLst>
                </a:gridCol>
                <a:gridCol w="1843200">
                  <a:extLst>
                    <a:ext uri="{9D8B030D-6E8A-4147-A177-3AD203B41FA5}">
                      <a16:colId xmlns:a16="http://schemas.microsoft.com/office/drawing/2014/main" val="2637331836"/>
                    </a:ext>
                  </a:extLst>
                </a:gridCol>
              </a:tblGrid>
              <a:tr h="8534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effectLst/>
                        </a:rPr>
                        <a:t>loss</a:t>
                      </a:r>
                      <a:endParaRPr lang="zh-TW" sz="3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 err="1">
                          <a:effectLst/>
                        </a:rPr>
                        <a:t>iou_score</a:t>
                      </a:r>
                      <a:endParaRPr lang="zh-TW" sz="3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effectLst/>
                        </a:rPr>
                        <a:t>cm</a:t>
                      </a:r>
                      <a:r>
                        <a:rPr lang="zh-TW" sz="3400" b="1" dirty="0">
                          <a:effectLst/>
                        </a:rPr>
                        <a:t>誤差</a:t>
                      </a:r>
                      <a:endParaRPr lang="zh-TW" sz="3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effectLst/>
                        </a:rPr>
                        <a:t>0.5cm</a:t>
                      </a:r>
                      <a:r>
                        <a:rPr lang="zh-TW" sz="3400" b="1" dirty="0">
                          <a:effectLst/>
                        </a:rPr>
                        <a:t>內</a:t>
                      </a:r>
                      <a:endParaRPr lang="zh-TW" sz="3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effectLst/>
                        </a:rPr>
                        <a:t>1cm</a:t>
                      </a:r>
                      <a:r>
                        <a:rPr lang="zh-TW" sz="3400" b="1" dirty="0">
                          <a:effectLst/>
                        </a:rPr>
                        <a:t>內</a:t>
                      </a:r>
                      <a:endParaRPr lang="zh-TW" sz="3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extLst>
                  <a:ext uri="{0D108BD9-81ED-4DB2-BD59-A6C34878D82A}">
                    <a16:rowId xmlns:a16="http://schemas.microsoft.com/office/drawing/2014/main" val="3414512221"/>
                  </a:ext>
                </a:extLst>
              </a:tr>
              <a:tr h="8534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effectLst/>
                        </a:rPr>
                        <a:t>Fold1</a:t>
                      </a:r>
                      <a:endParaRPr lang="zh-TW" sz="3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0.07130</a:t>
                      </a:r>
                      <a:endParaRPr lang="zh-TW" sz="3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0.8891</a:t>
                      </a:r>
                      <a:endParaRPr lang="zh-TW" sz="3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0.2151</a:t>
                      </a:r>
                      <a:endParaRPr lang="zh-TW" sz="3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0.9592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1.0000</a:t>
                      </a:r>
                      <a:endParaRPr lang="zh-TW" sz="3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extLst>
                  <a:ext uri="{0D108BD9-81ED-4DB2-BD59-A6C34878D82A}">
                    <a16:rowId xmlns:a16="http://schemas.microsoft.com/office/drawing/2014/main" val="1178320103"/>
                  </a:ext>
                </a:extLst>
              </a:tr>
              <a:tr h="8534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effectLst/>
                        </a:rPr>
                        <a:t>Fold2</a:t>
                      </a:r>
                      <a:endParaRPr lang="zh-TW" sz="3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0.07516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0.8748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0.5264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0.7755</a:t>
                      </a:r>
                      <a:endParaRPr lang="zh-TW" sz="3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0.9388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extLst>
                  <a:ext uri="{0D108BD9-81ED-4DB2-BD59-A6C34878D82A}">
                    <a16:rowId xmlns:a16="http://schemas.microsoft.com/office/drawing/2014/main" val="2450761614"/>
                  </a:ext>
                </a:extLst>
              </a:tr>
              <a:tr h="8534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effectLst/>
                        </a:rPr>
                        <a:t>Fold3</a:t>
                      </a:r>
                      <a:endParaRPr lang="zh-TW" sz="3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0.07198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0.8766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0.381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0.8163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dirty="0">
                          <a:effectLst/>
                        </a:rPr>
                        <a:t>0.8571</a:t>
                      </a:r>
                      <a:endParaRPr lang="zh-TW" sz="3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extLst>
                  <a:ext uri="{0D108BD9-81ED-4DB2-BD59-A6C34878D82A}">
                    <a16:rowId xmlns:a16="http://schemas.microsoft.com/office/drawing/2014/main" val="1274260031"/>
                  </a:ext>
                </a:extLst>
              </a:tr>
              <a:tr h="8534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effectLst/>
                        </a:rPr>
                        <a:t>Fold4</a:t>
                      </a:r>
                      <a:endParaRPr lang="zh-TW" sz="3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0.07606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0.8692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0.4252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0.7755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0.9592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extLst>
                  <a:ext uri="{0D108BD9-81ED-4DB2-BD59-A6C34878D82A}">
                    <a16:rowId xmlns:a16="http://schemas.microsoft.com/office/drawing/2014/main" val="2438006578"/>
                  </a:ext>
                </a:extLst>
              </a:tr>
              <a:tr h="8534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effectLst/>
                        </a:rPr>
                        <a:t>Fold5</a:t>
                      </a:r>
                      <a:endParaRPr lang="zh-TW" sz="3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0.06874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0.8836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0.3359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0.8776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>
                          <a:effectLst/>
                        </a:rPr>
                        <a:t>0.9592</a:t>
                      </a:r>
                      <a:endParaRPr lang="zh-TW" sz="3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extLst>
                  <a:ext uri="{0D108BD9-81ED-4DB2-BD59-A6C34878D82A}">
                    <a16:rowId xmlns:a16="http://schemas.microsoft.com/office/drawing/2014/main" val="3881690161"/>
                  </a:ext>
                </a:extLst>
              </a:tr>
              <a:tr h="8534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rgbClr val="0000FF"/>
                          </a:solidFill>
                          <a:effectLst/>
                        </a:rPr>
                        <a:t> 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effectLst/>
                        </a:rPr>
                        <a:t>Average</a:t>
                      </a:r>
                      <a:endParaRPr lang="zh-TW" sz="3400" b="1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solidFill>
                            <a:srgbClr val="0000FF"/>
                          </a:solidFill>
                          <a:effectLst/>
                        </a:rPr>
                        <a:t>0.07264</a:t>
                      </a:r>
                      <a:endParaRPr lang="zh-TW" sz="3400" b="1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solidFill>
                            <a:srgbClr val="0000FF"/>
                          </a:solidFill>
                          <a:effectLst/>
                        </a:rPr>
                        <a:t>0.8787</a:t>
                      </a:r>
                      <a:endParaRPr lang="zh-TW" sz="3400" b="1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solidFill>
                            <a:srgbClr val="0000FF"/>
                          </a:solidFill>
                          <a:effectLst/>
                        </a:rPr>
                        <a:t>0.3767</a:t>
                      </a:r>
                      <a:endParaRPr lang="zh-TW" sz="3400" b="1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solidFill>
                            <a:srgbClr val="0000FF"/>
                          </a:solidFill>
                          <a:effectLst/>
                        </a:rPr>
                        <a:t>0.8408</a:t>
                      </a:r>
                      <a:endParaRPr lang="zh-TW" sz="3400" b="1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3400" b="1" dirty="0">
                          <a:solidFill>
                            <a:srgbClr val="0000FF"/>
                          </a:solidFill>
                          <a:effectLst/>
                        </a:rPr>
                        <a:t>0.9429</a:t>
                      </a:r>
                      <a:endParaRPr lang="zh-TW" sz="3400" b="1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7536" marR="97536" marT="0" marB="0" anchor="ctr"/>
                </a:tc>
                <a:extLst>
                  <a:ext uri="{0D108BD9-81ED-4DB2-BD59-A6C34878D82A}">
                    <a16:rowId xmlns:a16="http://schemas.microsoft.com/office/drawing/2014/main" val="4224395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892" y="129213"/>
            <a:ext cx="5472853" cy="2993813"/>
          </a:xfrm>
          <a:prstGeom prst="rect">
            <a:avLst/>
          </a:prstGeom>
        </p:spPr>
      </p:pic>
      <p:pic>
        <p:nvPicPr>
          <p:cNvPr id="6" name="Google Shape;20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8887" y="4038600"/>
            <a:ext cx="2269539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0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60318" y="6553200"/>
            <a:ext cx="2269539" cy="2743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9" name="右彎箭號 8"/>
          <p:cNvSpPr/>
          <p:nvPr/>
        </p:nvSpPr>
        <p:spPr>
          <a:xfrm flipV="1">
            <a:off x="13073270" y="7010400"/>
            <a:ext cx="1219200" cy="1214650"/>
          </a:xfrm>
          <a:prstGeom prst="bentArrow">
            <a:avLst>
              <a:gd name="adj1" fmla="val 19079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67353" y="1752600"/>
            <a:ext cx="7845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A Real Case: Medical Image Segmentation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583833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4DAE1D-4B01-4002-B62B-47882368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Machine Learning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E5E3F8-A0F5-4EE6-A5B5-BFE31A350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13" y="1809237"/>
            <a:ext cx="16185118" cy="3524764"/>
          </a:xfrm>
        </p:spPr>
        <p:txBody>
          <a:bodyPr/>
          <a:lstStyle/>
          <a:p>
            <a:r>
              <a:rPr lang="en-US" altLang="zh-TW"/>
              <a:t>A machine learning algorithm is an algorithm that is able </a:t>
            </a:r>
            <a:r>
              <a:rPr lang="en-US" altLang="zh-TW">
                <a:solidFill>
                  <a:srgbClr val="FF0000"/>
                </a:solidFill>
              </a:rPr>
              <a:t>to learn from data</a:t>
            </a:r>
            <a:r>
              <a:rPr lang="en-US" altLang="zh-TW"/>
              <a:t>.</a:t>
            </a:r>
          </a:p>
          <a:p>
            <a:r>
              <a:rPr lang="en-US" altLang="zh-TW"/>
              <a:t>“A computer program is said to learn from </a:t>
            </a:r>
            <a:r>
              <a:rPr lang="en-US" altLang="zh-TW">
                <a:solidFill>
                  <a:srgbClr val="FF0000"/>
                </a:solidFill>
              </a:rPr>
              <a:t>experience </a:t>
            </a:r>
            <a:r>
              <a:rPr lang="en-US" altLang="zh-TW" i="1">
                <a:solidFill>
                  <a:srgbClr val="FF0000"/>
                </a:solidFill>
              </a:rPr>
              <a:t>E</a:t>
            </a:r>
            <a:r>
              <a:rPr lang="en-US" altLang="zh-TW" i="1"/>
              <a:t> </a:t>
            </a:r>
            <a:r>
              <a:rPr lang="en-US" altLang="zh-TW"/>
              <a:t>with respect to some class of </a:t>
            </a:r>
            <a:r>
              <a:rPr lang="en-US" altLang="zh-TW">
                <a:solidFill>
                  <a:srgbClr val="FF0000"/>
                </a:solidFill>
              </a:rPr>
              <a:t>tasks </a:t>
            </a:r>
            <a:r>
              <a:rPr lang="en-US" altLang="zh-TW" i="1">
                <a:solidFill>
                  <a:srgbClr val="FF0000"/>
                </a:solidFill>
              </a:rPr>
              <a:t>T </a:t>
            </a:r>
            <a:r>
              <a:rPr lang="en-US" altLang="zh-TW"/>
              <a:t>and </a:t>
            </a:r>
            <a:r>
              <a:rPr lang="en-US" altLang="zh-TW">
                <a:solidFill>
                  <a:srgbClr val="FF0000"/>
                </a:solidFill>
              </a:rPr>
              <a:t>performance measure </a:t>
            </a:r>
            <a:r>
              <a:rPr lang="en-US" altLang="zh-TW" i="1">
                <a:solidFill>
                  <a:srgbClr val="FF0000"/>
                </a:solidFill>
              </a:rPr>
              <a:t>P</a:t>
            </a:r>
            <a:r>
              <a:rPr lang="en-US" altLang="zh-TW"/>
              <a:t>, if its performance at tasks in </a:t>
            </a:r>
            <a:r>
              <a:rPr lang="en-US" altLang="zh-TW" i="1"/>
              <a:t>T</a:t>
            </a:r>
            <a:r>
              <a:rPr lang="en-US" altLang="zh-TW"/>
              <a:t>, as measured by </a:t>
            </a:r>
            <a:r>
              <a:rPr lang="en-US" altLang="zh-TW" i="1"/>
              <a:t>P</a:t>
            </a:r>
            <a:r>
              <a:rPr lang="en-US" altLang="zh-TW"/>
              <a:t>, improves with experience </a:t>
            </a:r>
            <a:r>
              <a:rPr lang="en-US" altLang="zh-TW" i="1"/>
              <a:t>E</a:t>
            </a:r>
            <a:r>
              <a:rPr lang="en-US" altLang="zh-TW"/>
              <a:t>.” -- Mitchell (1997) 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4C3F16D-FBFE-4161-A309-1D2D5ED9C0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3</a:t>
            </a:fld>
            <a:endParaRPr lang="tr-TR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8F4F23C-19BA-40A3-904A-1FC93E3DD4F0}"/>
              </a:ext>
            </a:extLst>
          </p:cNvPr>
          <p:cNvGrpSpPr/>
          <p:nvPr/>
        </p:nvGrpSpPr>
        <p:grpSpPr>
          <a:xfrm>
            <a:off x="1126331" y="5486400"/>
            <a:ext cx="6078509" cy="2560894"/>
            <a:chOff x="4441507" y="1232086"/>
            <a:chExt cx="6078509" cy="256089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2C608A1-7358-4A91-9D2B-DE21A43FD8E8}"/>
                </a:ext>
              </a:extLst>
            </p:cNvPr>
            <p:cNvSpPr/>
            <p:nvPr/>
          </p:nvSpPr>
          <p:spPr>
            <a:xfrm>
              <a:off x="6931667" y="2262042"/>
              <a:ext cx="735402" cy="6676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E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0B1007B-E87F-423E-BB96-15424F22B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1507" y="1728642"/>
              <a:ext cx="2010111" cy="1913975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34D3640-B287-44A0-98C0-DB48671F1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6669" y="2036952"/>
              <a:ext cx="2243347" cy="1756028"/>
            </a:xfrm>
            <a:prstGeom prst="rect">
              <a:avLst/>
            </a:prstGeom>
          </p:spPr>
        </p:pic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C1D21204-E424-4CCF-B8B2-0A45E1A8844B}"/>
                </a:ext>
              </a:extLst>
            </p:cNvPr>
            <p:cNvSpPr/>
            <p:nvPr/>
          </p:nvSpPr>
          <p:spPr>
            <a:xfrm>
              <a:off x="6730206" y="3049392"/>
              <a:ext cx="1368000" cy="31133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0" name="Picture 14" descr="ãplusãçåçæå°çµæ">
              <a:extLst>
                <a:ext uri="{FF2B5EF4-FFF2-40B4-BE49-F238E27FC236}">
                  <a16:creationId xmlns:a16="http://schemas.microsoft.com/office/drawing/2014/main" id="{E95124C4-084C-4A2D-9A07-05EF2F3E0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907" y="2580732"/>
              <a:ext cx="425470" cy="425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0C31E5E-F92C-4056-B86F-61983231B3DE}"/>
                </a:ext>
              </a:extLst>
            </p:cNvPr>
            <p:cNvSpPr/>
            <p:nvPr/>
          </p:nvSpPr>
          <p:spPr>
            <a:xfrm>
              <a:off x="4441507" y="1232086"/>
              <a:ext cx="735402" cy="6676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</a:t>
              </a: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971C9F58-D47E-440B-8A77-3D5FDEA8E536}"/>
                </a:ext>
              </a:extLst>
            </p:cNvPr>
            <p:cNvSpPr/>
            <p:nvPr/>
          </p:nvSpPr>
          <p:spPr>
            <a:xfrm>
              <a:off x="8131504" y="1302269"/>
              <a:ext cx="735402" cy="6676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P</a:t>
              </a: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D42CB033-AF4F-4AAD-86AB-41583CD11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331" y="4700302"/>
            <a:ext cx="7478699" cy="46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6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807FDD-1163-4DEE-9551-D5ABADAD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3" y="216102"/>
            <a:ext cx="9631918" cy="1212998"/>
          </a:xfrm>
        </p:spPr>
        <p:txBody>
          <a:bodyPr/>
          <a:lstStyle/>
          <a:p>
            <a:r>
              <a:rPr lang="en-US" altLang="zh-TW" sz="5400"/>
              <a:t>Maximum Likelihood Estimation</a:t>
            </a:r>
            <a:endParaRPr lang="zh-TW" altLang="en-US" sz="540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FECA7A-5BAE-40B6-97EB-4451AE4DD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77" y="1678610"/>
            <a:ext cx="11821010" cy="6135127"/>
          </a:xfrm>
        </p:spPr>
        <p:txBody>
          <a:bodyPr/>
          <a:lstStyle/>
          <a:p>
            <a:r>
              <a:rPr lang="en-US" altLang="zh-TW" sz="3600" dirty="0"/>
              <a:t>Most modern neural networks are trained using </a:t>
            </a:r>
            <a:r>
              <a:rPr lang="en-US" altLang="zh-TW" sz="3600" dirty="0">
                <a:solidFill>
                  <a:srgbClr val="FF0000"/>
                </a:solidFill>
              </a:rPr>
              <a:t>maximum likelihood</a:t>
            </a:r>
            <a:r>
              <a:rPr lang="en-US" altLang="zh-TW" sz="3600" dirty="0"/>
              <a:t>. </a:t>
            </a:r>
          </a:p>
          <a:p>
            <a:r>
              <a:rPr lang="en-US" altLang="zh-TW" sz="3600" dirty="0"/>
              <a:t>Consider a set of </a:t>
            </a:r>
            <a:r>
              <a:rPr lang="en-US" altLang="zh-TW" sz="3600" i="1" dirty="0"/>
              <a:t>m </a:t>
            </a:r>
            <a:r>
              <a:rPr lang="en-US" altLang="zh-TW" sz="3600" dirty="0"/>
              <a:t>examples </a:t>
            </a:r>
            <a:r>
              <a:rPr lang="en-US" altLang="zh-TW" sz="3600" i="1" dirty="0"/>
              <a:t>X</a:t>
            </a:r>
            <a:r>
              <a:rPr lang="en-US" altLang="zh-TW" sz="3600" dirty="0"/>
              <a:t> = {</a:t>
            </a:r>
            <a:r>
              <a:rPr lang="en-US" altLang="zh-TW" sz="3600" i="1" dirty="0"/>
              <a:t>x</a:t>
            </a:r>
            <a:r>
              <a:rPr lang="en-US" altLang="zh-TW" sz="3600" baseline="30000" dirty="0"/>
              <a:t>(1)</a:t>
            </a:r>
            <a:r>
              <a:rPr lang="en-US" altLang="zh-TW" sz="3600" i="1" dirty="0"/>
              <a:t>, . . . , x</a:t>
            </a:r>
            <a:r>
              <a:rPr lang="en-US" altLang="zh-TW" sz="3600" baseline="30000" dirty="0"/>
              <a:t>(</a:t>
            </a:r>
            <a:r>
              <a:rPr lang="en-US" altLang="zh-TW" sz="3600" i="1" baseline="30000" dirty="0"/>
              <a:t>m</a:t>
            </a:r>
            <a:r>
              <a:rPr lang="en-US" altLang="zh-TW" sz="3600" baseline="30000" dirty="0"/>
              <a:t>)</a:t>
            </a:r>
            <a:r>
              <a:rPr lang="en-US" altLang="zh-TW" sz="3600" dirty="0"/>
              <a:t>}</a:t>
            </a:r>
            <a:r>
              <a:rPr lang="en-US" altLang="zh-TW" sz="3600" i="1" dirty="0"/>
              <a:t> </a:t>
            </a:r>
            <a:r>
              <a:rPr lang="en-US" altLang="zh-TW" sz="3600" dirty="0"/>
              <a:t>drawn </a:t>
            </a:r>
            <a:r>
              <a:rPr lang="en-US" altLang="zh-TW" sz="3600" dirty="0">
                <a:solidFill>
                  <a:srgbClr val="FF0000"/>
                </a:solidFill>
              </a:rPr>
              <a:t>independently</a:t>
            </a:r>
            <a:r>
              <a:rPr lang="en-US" altLang="zh-TW" sz="3600" dirty="0"/>
              <a:t> from the true but unknown data generating distribution </a:t>
            </a:r>
            <a:r>
              <a:rPr lang="en-US" altLang="zh-TW" sz="3600" i="1" dirty="0" err="1">
                <a:solidFill>
                  <a:srgbClr val="FF0000"/>
                </a:solidFill>
              </a:rPr>
              <a:t>p</a:t>
            </a:r>
            <a:r>
              <a:rPr lang="en-US" altLang="zh-TW" sz="3600" baseline="-25000" dirty="0" err="1">
                <a:solidFill>
                  <a:srgbClr val="FF0000"/>
                </a:solidFill>
              </a:rPr>
              <a:t>data</a:t>
            </a:r>
            <a:r>
              <a:rPr lang="en-US" altLang="zh-TW" sz="3600" dirty="0">
                <a:solidFill>
                  <a:srgbClr val="FF0000"/>
                </a:solidFill>
              </a:rPr>
              <a:t>(x)</a:t>
            </a:r>
            <a:r>
              <a:rPr lang="en-US" altLang="zh-TW" sz="3600" dirty="0"/>
              <a:t>.</a:t>
            </a:r>
          </a:p>
          <a:p>
            <a:r>
              <a:rPr lang="en-US" altLang="zh-TW" sz="3600" dirty="0"/>
              <a:t>Let </a:t>
            </a:r>
            <a:r>
              <a:rPr lang="en-US" altLang="zh-TW" sz="3600" i="1" dirty="0" err="1">
                <a:solidFill>
                  <a:srgbClr val="FF0000"/>
                </a:solidFill>
              </a:rPr>
              <a:t>p</a:t>
            </a:r>
            <a:r>
              <a:rPr lang="en-US" altLang="zh-TW" sz="3600" baseline="-25000" dirty="0" err="1">
                <a:solidFill>
                  <a:srgbClr val="FF0000"/>
                </a:solidFill>
              </a:rPr>
              <a:t>model</a:t>
            </a:r>
            <a:r>
              <a:rPr lang="en-US" altLang="zh-TW" sz="3600" dirty="0">
                <a:solidFill>
                  <a:srgbClr val="FF0000"/>
                </a:solidFill>
              </a:rPr>
              <a:t>(x; </a:t>
            </a:r>
            <a:r>
              <a:rPr lang="en-US" altLang="zh-TW" sz="3600" dirty="0">
                <a:solidFill>
                  <a:srgbClr val="FF0000"/>
                </a:solidFill>
                <a:sym typeface="Symbol" panose="05050102010706020507" pitchFamily="18" charset="2"/>
              </a:rPr>
              <a:t></a:t>
            </a:r>
            <a:r>
              <a:rPr lang="en-US" altLang="zh-TW" sz="3600" dirty="0">
                <a:solidFill>
                  <a:srgbClr val="FF0000"/>
                </a:solidFill>
              </a:rPr>
              <a:t>) </a:t>
            </a:r>
            <a:r>
              <a:rPr lang="en-US" altLang="zh-TW" sz="3600" dirty="0"/>
              <a:t>be a parametric family of probability distributions over the same space </a:t>
            </a:r>
            <a:r>
              <a:rPr lang="en-US" altLang="zh-TW" sz="3600" dirty="0">
                <a:solidFill>
                  <a:srgbClr val="FF0000"/>
                </a:solidFill>
              </a:rPr>
              <a:t>indexed</a:t>
            </a:r>
            <a:r>
              <a:rPr lang="en-US" altLang="zh-TW" sz="3600" dirty="0"/>
              <a:t> by </a:t>
            </a:r>
            <a:r>
              <a:rPr lang="en-US" altLang="zh-TW" sz="3600" dirty="0">
                <a:sym typeface="Symbol" panose="05050102010706020507" pitchFamily="18" charset="2"/>
              </a:rPr>
              <a:t></a:t>
            </a:r>
            <a:r>
              <a:rPr lang="en-US" altLang="zh-TW" sz="3600" dirty="0"/>
              <a:t>. </a:t>
            </a:r>
          </a:p>
          <a:p>
            <a:r>
              <a:rPr lang="en-US" altLang="zh-TW" sz="3600" i="1" dirty="0" err="1" smtClean="0"/>
              <a:t>p</a:t>
            </a:r>
            <a:r>
              <a:rPr lang="en-US" altLang="zh-TW" sz="3600" baseline="-25000" dirty="0" err="1" smtClean="0"/>
              <a:t>model</a:t>
            </a:r>
            <a:r>
              <a:rPr lang="en-US" altLang="zh-TW" sz="3600" dirty="0" smtClean="0"/>
              <a:t>(</a:t>
            </a:r>
            <a:r>
              <a:rPr lang="en-US" altLang="zh-TW" sz="3600" i="1" dirty="0" smtClean="0"/>
              <a:t>x</a:t>
            </a:r>
            <a:r>
              <a:rPr lang="en-US" altLang="zh-TW" sz="3600" dirty="0"/>
              <a:t>; </a:t>
            </a:r>
            <a:r>
              <a:rPr lang="en-US" altLang="zh-TW" sz="3600" dirty="0">
                <a:sym typeface="Symbol" panose="05050102010706020507" pitchFamily="18" charset="2"/>
              </a:rPr>
              <a:t></a:t>
            </a:r>
            <a:r>
              <a:rPr lang="en-US" altLang="zh-TW" sz="3600" dirty="0"/>
              <a:t>) maps any configuration </a:t>
            </a:r>
            <a:r>
              <a:rPr lang="en-US" altLang="zh-TW" sz="3600" i="1" dirty="0"/>
              <a:t>x </a:t>
            </a:r>
            <a:r>
              <a:rPr lang="en-US" altLang="zh-TW" sz="3600" dirty="0"/>
              <a:t>to a real number estimating the true probability </a:t>
            </a:r>
            <a:r>
              <a:rPr lang="en-US" altLang="zh-TW" sz="3600" i="1" dirty="0" err="1"/>
              <a:t>p</a:t>
            </a:r>
            <a:r>
              <a:rPr lang="en-US" altLang="zh-TW" sz="3600" baseline="-25000" dirty="0" err="1"/>
              <a:t>data</a:t>
            </a:r>
            <a:r>
              <a:rPr lang="en-US" altLang="zh-TW" sz="3600" dirty="0"/>
              <a:t>(</a:t>
            </a:r>
            <a:r>
              <a:rPr lang="en-US" altLang="zh-TW" sz="3600" i="1" dirty="0"/>
              <a:t>x</a:t>
            </a:r>
            <a:r>
              <a:rPr lang="en-US" altLang="zh-TW" sz="3600" dirty="0"/>
              <a:t>).</a:t>
            </a:r>
          </a:p>
          <a:p>
            <a:r>
              <a:rPr lang="en-US" altLang="zh-TW" sz="3600" dirty="0"/>
              <a:t>The </a:t>
            </a:r>
            <a:r>
              <a:rPr lang="en-US" altLang="zh-TW" sz="3600" dirty="0">
                <a:solidFill>
                  <a:srgbClr val="FF0000"/>
                </a:solidFill>
              </a:rPr>
              <a:t>maximum likelihood estimator for </a:t>
            </a:r>
            <a:r>
              <a:rPr lang="en-US" altLang="zh-TW" sz="3600" dirty="0">
                <a:solidFill>
                  <a:srgbClr val="FF0000"/>
                </a:solidFill>
                <a:sym typeface="Symbol" panose="05050102010706020507" pitchFamily="18" charset="2"/>
              </a:rPr>
              <a:t> </a:t>
            </a:r>
            <a:r>
              <a:rPr lang="en-US" altLang="zh-TW" sz="3600" dirty="0"/>
              <a:t>is then defined as</a:t>
            </a:r>
            <a:endParaRPr lang="zh-TW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C8FCA4-CC3A-4045-A977-5378976D2C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30</a:t>
            </a:fld>
            <a:endParaRPr lang="tr-TR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3E0608-850F-4779-944D-93485032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13" y="7813737"/>
            <a:ext cx="10277013" cy="1353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2B69B26-EBFE-44F9-94CE-D35C029C9224}"/>
                  </a:ext>
                </a:extLst>
              </p:cNvPr>
              <p:cNvSpPr txBox="1"/>
              <p:nvPr/>
            </p:nvSpPr>
            <p:spPr>
              <a:xfrm>
                <a:off x="11401509" y="16387"/>
                <a:ext cx="5929580" cy="13320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Ans1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e>
                      <m:lim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lim>
                    </m:limLow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{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5,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9, </a:t>
                </a:r>
                <a:r>
                  <a:rPr lang="en-US" altLang="zh-TW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6}</a:t>
                </a: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Ans2 = 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TW" sz="28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8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TW" sz="28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8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TW" sz="28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8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en-US" altLang="zh-TW" sz="28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} </m:t>
                        </m:r>
                      </m:e>
                    </m:func>
                  </m:oMath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2B69B26-EBFE-44F9-94CE-D35C029C9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509" y="16387"/>
                <a:ext cx="5929580" cy="1332031"/>
              </a:xfrm>
              <a:prstGeom prst="rect">
                <a:avLst/>
              </a:prstGeom>
              <a:blipFill>
                <a:blip r:embed="rId3"/>
                <a:stretch>
                  <a:fillRect l="-2055" t="-50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弧形箭號 (左彎) 6">
            <a:hlinkClick r:id="rId4" action="ppaction://hlinksldjump"/>
          </p:cNvPr>
          <p:cNvSpPr/>
          <p:nvPr/>
        </p:nvSpPr>
        <p:spPr>
          <a:xfrm>
            <a:off x="280877" y="8991600"/>
            <a:ext cx="388254" cy="5849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1983749" y="1639211"/>
            <a:ext cx="5026849" cy="3999589"/>
            <a:chOff x="11983749" y="1944011"/>
            <a:chExt cx="5026849" cy="399958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7A094D8-FF48-45C5-ABF1-18FA8D737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27291" y="1944011"/>
              <a:ext cx="4983307" cy="3999589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911A95A-BBE4-4E67-A878-A17ED52692B3}"/>
                </a:ext>
              </a:extLst>
            </p:cNvPr>
            <p:cNvSpPr txBox="1"/>
            <p:nvPr/>
          </p:nvSpPr>
          <p:spPr>
            <a:xfrm>
              <a:off x="15118977" y="1996843"/>
              <a:ext cx="1780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=</a:t>
              </a:r>
              <a:r>
                <a: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r>
                <a:rPr lang="en-US" altLang="zh-TW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3200" baseline="30000" dirty="0"/>
                <a:t>(</a:t>
              </a:r>
              <a:r>
                <a:rPr lang="en-US" altLang="zh-TW" sz="3200" i="1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sz="3200" baseline="30000" dirty="0"/>
                <a:t>)</a:t>
              </a:r>
              <a:r>
                <a:rPr lang="en-US" altLang="zh-TW" sz="3200" dirty="0"/>
                <a:t>}</a:t>
              </a:r>
              <a:endParaRPr lang="zh-TW" alt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11983749" y="4645485"/>
                  <a:ext cx="216616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altLang="zh-TW" sz="28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TW" sz="2800" baseline="30000" dirty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zh-TW" sz="2800" i="1" baseline="30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TW" sz="2800" baseline="30000" dirty="0"/>
                              <m:t>)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altLang="zh-TW" sz="2800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zh-TW" altLang="en-US" sz="28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altLang="zh-TW" sz="2800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3749" y="4645485"/>
                  <a:ext cx="2166164" cy="9541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/>
          <p:cNvGrpSpPr/>
          <p:nvPr/>
        </p:nvGrpSpPr>
        <p:grpSpPr>
          <a:xfrm>
            <a:off x="12261541" y="5861977"/>
            <a:ext cx="4749057" cy="3692551"/>
            <a:chOff x="12261541" y="5861977"/>
            <a:chExt cx="4749057" cy="3692551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3F6B15A-29EA-4B48-9AFD-328B02457FC5}"/>
                </a:ext>
              </a:extLst>
            </p:cNvPr>
            <p:cNvSpPr txBox="1"/>
            <p:nvPr/>
          </p:nvSpPr>
          <p:spPr>
            <a:xfrm>
              <a:off x="12261541" y="5861977"/>
              <a:ext cx="474905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ym typeface="Symbol" panose="05050102010706020507" pitchFamily="18" charset="2"/>
                </a:rPr>
                <a:t>Which one is more likely to generate the dataset </a:t>
              </a:r>
              <a:r>
                <a:rPr lang="en-US" altLang="zh-TW" sz="3200" i="1" dirty="0">
                  <a:sym typeface="Symbol" panose="05050102010706020507" pitchFamily="18" charset="2"/>
                </a:rPr>
                <a:t>X</a:t>
              </a:r>
              <a:r>
                <a:rPr lang="en-US" altLang="zh-TW" sz="3200" dirty="0">
                  <a:sym typeface="Symbol" panose="05050102010706020507" pitchFamily="18" charset="2"/>
                </a:rPr>
                <a:t>?</a:t>
              </a:r>
            </a:p>
            <a:p>
              <a:pPr marL="538163">
                <a:spcAft>
                  <a:spcPts val="1200"/>
                </a:spcAft>
              </a:pPr>
              <a:r>
                <a:rPr lang="zh-TW" altLang="en-US" sz="3200" dirty="0">
                  <a:sym typeface="Symbol" panose="05050102010706020507" pitchFamily="18" charset="2"/>
                </a:rPr>
                <a:t></a:t>
              </a:r>
              <a:r>
                <a:rPr lang="en-US" altLang="zh-TW" sz="3200" baseline="-25000" dirty="0">
                  <a:sym typeface="Symbol" panose="05050102010706020507" pitchFamily="18" charset="2"/>
                </a:rPr>
                <a:t>1</a:t>
              </a:r>
              <a:r>
                <a:rPr lang="zh-TW" altLang="en-US" sz="3200" dirty="0">
                  <a:sym typeface="Symbol" panose="05050102010706020507" pitchFamily="18" charset="2"/>
                </a:rPr>
                <a:t> </a:t>
              </a:r>
              <a:r>
                <a:rPr lang="en-US" altLang="zh-TW" sz="3200" dirty="0">
                  <a:sym typeface="Symbol" panose="05050102010706020507" pitchFamily="18" charset="2"/>
                </a:rPr>
                <a:t>= (=0, =1)</a:t>
              </a:r>
            </a:p>
            <a:p>
              <a:pPr marL="538163">
                <a:spcAft>
                  <a:spcPts val="1200"/>
                </a:spcAft>
              </a:pPr>
              <a:r>
                <a:rPr lang="zh-TW" altLang="en-US" sz="3200" dirty="0">
                  <a:sym typeface="Symbol" panose="05050102010706020507" pitchFamily="18" charset="2"/>
                </a:rPr>
                <a:t></a:t>
              </a:r>
              <a:r>
                <a:rPr lang="en-US" altLang="zh-TW" sz="3200" baseline="-25000" dirty="0">
                  <a:sym typeface="Symbol" panose="05050102010706020507" pitchFamily="18" charset="2"/>
                </a:rPr>
                <a:t>2</a:t>
              </a:r>
              <a:r>
                <a:rPr lang="zh-TW" altLang="en-US" sz="3200" dirty="0">
                  <a:sym typeface="Symbol" panose="05050102010706020507" pitchFamily="18" charset="2"/>
                </a:rPr>
                <a:t> </a:t>
              </a:r>
              <a:r>
                <a:rPr lang="en-US" altLang="zh-TW" sz="3200" dirty="0">
                  <a:sym typeface="Symbol" panose="05050102010706020507" pitchFamily="18" charset="2"/>
                </a:rPr>
                <a:t>= (=5, =3)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12358688" y="8099834"/>
                  <a:ext cx="4114800" cy="1454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56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? 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3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altLang="zh-TW" sz="3200" b="0" i="1" dirty="0" smtClean="0">
                    <a:latin typeface="Cambria Math" panose="02040503050406030204" pitchFamily="18" charset="0"/>
                  </a:endParaRPr>
                </a:p>
                <a:p>
                  <a:pPr>
                    <a:spcBef>
                      <a:spcPts val="12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32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zh-TW" altLang="en-US" sz="32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zh-TW" altLang="en-US" sz="32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altLang="zh-TW" sz="3200" b="0" dirty="0" smtClean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58688" y="8099834"/>
                  <a:ext cx="4114800" cy="14546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57991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AEF0D-3162-475D-9872-99F08459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Maximum Likelihood Estimation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6ECB5ABA-B911-4E59-A567-F938D9AC7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7013" y="1610212"/>
                <a:ext cx="15756519" cy="6725164"/>
              </a:xfrm>
            </p:spPr>
            <p:txBody>
              <a:bodyPr/>
              <a:lstStyle/>
              <a:p>
                <a:r>
                  <a:rPr lang="en-US" altLang="zh-TW" dirty="0"/>
                  <a:t>Taking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logarithm</a:t>
                </a:r>
                <a:r>
                  <a:rPr lang="en-US" altLang="zh-TW" dirty="0"/>
                  <a:t> of the likelihood does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not</a:t>
                </a:r>
                <a:r>
                  <a:rPr lang="en-US" altLang="zh-TW" dirty="0"/>
                  <a:t> change its </a:t>
                </a:r>
                <a:r>
                  <a:rPr lang="en-US" altLang="zh-TW" dirty="0" err="1"/>
                  <a:t>arg</a:t>
                </a:r>
                <a:r>
                  <a:rPr lang="en-US" altLang="zh-TW" dirty="0"/>
                  <a:t> max but does conveniently transform a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product into a sum</a:t>
                </a:r>
                <a:r>
                  <a:rPr lang="en-US" altLang="zh-TW" dirty="0"/>
                  <a:t>:</a:t>
                </a:r>
              </a:p>
              <a:p>
                <a:endParaRPr lang="en-US" altLang="zh-TW" sz="6600" dirty="0"/>
              </a:p>
              <a:p>
                <a:endParaRPr lang="en-US" altLang="zh-TW" sz="4000" dirty="0"/>
              </a:p>
              <a:p>
                <a:r>
                  <a:rPr lang="en-US" altLang="zh-TW" dirty="0"/>
                  <a:t>Because the </a:t>
                </a:r>
                <a:r>
                  <a:rPr lang="en-US" altLang="zh-TW" dirty="0" err="1"/>
                  <a:t>arg</a:t>
                </a:r>
                <a:r>
                  <a:rPr lang="en-US" altLang="zh-TW" dirty="0"/>
                  <a:t> max does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not change </a:t>
                </a:r>
                <a:r>
                  <a:rPr lang="en-US" altLang="zh-TW" dirty="0"/>
                  <a:t>when we rescale the cost function, we can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divide by </a:t>
                </a:r>
                <a:r>
                  <a:rPr lang="en-US" altLang="zh-TW" i="1" dirty="0">
                    <a:solidFill>
                      <a:srgbClr val="FF0000"/>
                    </a:solidFill>
                  </a:rPr>
                  <a:t>m </a:t>
                </a:r>
                <a:r>
                  <a:rPr lang="en-US" altLang="zh-TW" dirty="0"/>
                  <a:t>to obtain a version of the criterion that is expressed as an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expectation</a:t>
                </a:r>
                <a:r>
                  <a:rPr lang="en-US" altLang="zh-TW" dirty="0"/>
                  <a:t> with respect to the empirical distribution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zh-TW" baseline="-25000" dirty="0"/>
                  <a:t>data</a:t>
                </a:r>
                <a:r>
                  <a:rPr lang="en-US" altLang="zh-TW" dirty="0"/>
                  <a:t> defined by the training data: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6ECB5ABA-B911-4E59-A567-F938D9AC7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7013" y="1610212"/>
                <a:ext cx="15756519" cy="6725164"/>
              </a:xfrm>
              <a:blipFill>
                <a:blip r:embed="rId2"/>
                <a:stretch>
                  <a:fillRect l="-967" t="-11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427E0F7-3C5A-46A2-BC96-0BD5E42582C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31</a:t>
            </a:fld>
            <a:endParaRPr lang="tr-TR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4160B0-7850-43AD-AF3B-4498E5F9E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131" y="6995769"/>
            <a:ext cx="7269526" cy="88531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6B50438-A530-4258-BA26-0455AB2C0F9D}"/>
              </a:ext>
            </a:extLst>
          </p:cNvPr>
          <p:cNvSpPr/>
          <p:nvPr/>
        </p:nvSpPr>
        <p:spPr>
          <a:xfrm>
            <a:off x="10392278" y="7023459"/>
            <a:ext cx="1131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/>
              <a:t>(Eq. 1)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3BE151E-424C-4AEF-B161-64ABD97917F0}"/>
                  </a:ext>
                </a:extLst>
              </p:cNvPr>
              <p:cNvSpPr txBox="1"/>
              <p:nvPr/>
            </p:nvSpPr>
            <p:spPr>
              <a:xfrm>
                <a:off x="12144107" y="0"/>
                <a:ext cx="5196156" cy="11549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Ans1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e>
                      <m:lim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lim>
                    </m:limLow>
                  </m:oMath>
                </a14:m>
                <a:r>
                  <a:rPr lang="en-US" altLang="zh-TW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{</a:t>
                </a:r>
                <a:r>
                  <a:rPr lang="en-US" altLang="zh-TW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5, </a:t>
                </a:r>
                <a:r>
                  <a:rPr lang="en-US" altLang="zh-TW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9, </a:t>
                </a:r>
                <a:r>
                  <a:rPr lang="en-US" altLang="zh-TW" sz="2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6}</a:t>
                </a:r>
              </a:p>
              <a:p>
                <a:r>
                  <a:rPr lang="en-US" altLang="zh-TW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Ans2 = arg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TW" sz="24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TW" sz="24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TW" sz="24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} </m:t>
                        </m:r>
                      </m:e>
                    </m:func>
                  </m:oMath>
                </a14:m>
                <a:endParaRPr lang="zh-TW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3BE151E-424C-4AEF-B161-64ABD979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107" y="0"/>
                <a:ext cx="5196156" cy="1154932"/>
              </a:xfrm>
              <a:prstGeom prst="rect">
                <a:avLst/>
              </a:prstGeom>
              <a:blipFill>
                <a:blip r:embed="rId4"/>
                <a:stretch>
                  <a:fillRect l="-1758" t="-4233" b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11D5FCCE-9B1B-4241-B868-A2FCBFF32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835" y="3057832"/>
            <a:ext cx="12325350" cy="13716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EAC27F-43B5-421F-83A1-4E23ECB3BB9B}"/>
              </a:ext>
            </a:extLst>
          </p:cNvPr>
          <p:cNvSpPr txBox="1"/>
          <p:nvPr/>
        </p:nvSpPr>
        <p:spPr>
          <a:xfrm>
            <a:off x="87642" y="9108770"/>
            <a:ext cx="408668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/>
              <a:t>log (ab)</a:t>
            </a:r>
            <a:r>
              <a:rPr lang="zh-TW" altLang="en-US" sz="2800"/>
              <a:t> </a:t>
            </a:r>
            <a:r>
              <a:rPr lang="en-US" altLang="zh-TW" sz="2800"/>
              <a:t>= log (a) + log (b)</a:t>
            </a:r>
            <a:endParaRPr lang="zh-TW" alt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C96C820-D59B-4E4D-89F9-020147B5E6C3}"/>
                  </a:ext>
                </a:extLst>
              </p:cNvPr>
              <p:cNvSpPr txBox="1"/>
              <p:nvPr/>
            </p:nvSpPr>
            <p:spPr>
              <a:xfrm>
                <a:off x="9736244" y="8477058"/>
                <a:ext cx="6887288" cy="115493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Ans2 = arg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TW" sz="24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TW" sz="24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TW" sz="24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} </m:t>
                        </m:r>
                      </m:e>
                    </m:func>
                  </m:oMath>
                </a14:m>
                <a:endParaRPr lang="en-US" altLang="zh-TW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Ans3 = arg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zh-TW" sz="2400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TW" sz="2400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24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TW" sz="2400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TW" sz="2400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TW" sz="2400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24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m:rPr>
                            <m:nor/>
                          </m:rPr>
                          <a:rPr lang="en-US" altLang="zh-TW" sz="2400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altLang="zh-TW" sz="2400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altLang="zh-TW" sz="2400" b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sz="2400" i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TW" sz="2400" baseline="-250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en-US" altLang="zh-TW" sz="2400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TW" sz="24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} </m:t>
                        </m:r>
                      </m:e>
                    </m:func>
                  </m:oMath>
                </a14:m>
                <a:endParaRPr lang="zh-TW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C96C820-D59B-4E4D-89F9-020147B5E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244" y="8477058"/>
                <a:ext cx="6887288" cy="1154932"/>
              </a:xfrm>
              <a:prstGeom prst="rect">
                <a:avLst/>
              </a:prstGeom>
              <a:blipFill>
                <a:blip r:embed="rId7"/>
                <a:stretch>
                  <a:fillRect l="-1327" t="-4233" b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8064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C9FE9-DDC6-4AFD-B0C8-FA6E1056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3" y="216102"/>
            <a:ext cx="15956518" cy="1212998"/>
          </a:xfrm>
        </p:spPr>
        <p:txBody>
          <a:bodyPr/>
          <a:lstStyle/>
          <a:p>
            <a:r>
              <a:rPr lang="en-US" altLang="zh-TW" sz="5400" dirty="0"/>
              <a:t>Generalization of Maximum Likelihood Estimation</a:t>
            </a:r>
            <a:endParaRPr lang="zh-TW" altLang="en-US" sz="5400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B38EF94-4234-4A00-BBDF-51D63734D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1" y="1577278"/>
            <a:ext cx="16106801" cy="4213922"/>
          </a:xfrm>
        </p:spPr>
        <p:txBody>
          <a:bodyPr/>
          <a:lstStyle/>
          <a:p>
            <a:r>
              <a:rPr lang="en-US" altLang="zh-TW" sz="3600" dirty="0"/>
              <a:t>The maximum likelihood estimator can readily be </a:t>
            </a:r>
            <a:r>
              <a:rPr lang="en-US" altLang="zh-TW" sz="3600" dirty="0">
                <a:solidFill>
                  <a:srgbClr val="FF0000"/>
                </a:solidFill>
              </a:rPr>
              <a:t>generalized</a:t>
            </a:r>
            <a:r>
              <a:rPr lang="en-US" altLang="zh-TW" sz="3600" dirty="0"/>
              <a:t> to the case where our goal is to estimate </a:t>
            </a:r>
            <a:r>
              <a:rPr lang="en-US" altLang="zh-TW" sz="3600" dirty="0">
                <a:solidFill>
                  <a:srgbClr val="FF0000"/>
                </a:solidFill>
              </a:rPr>
              <a:t>a conditional probability </a:t>
            </a:r>
            <a:r>
              <a:rPr lang="en-US" altLang="zh-TW" sz="3600" i="1" dirty="0"/>
              <a:t>P</a:t>
            </a:r>
            <a:r>
              <a:rPr lang="en-US" altLang="zh-TW" sz="3600" dirty="0"/>
              <a:t>(</a:t>
            </a:r>
            <a:r>
              <a:rPr lang="en-US" altLang="zh-TW" sz="3600" dirty="0" err="1"/>
              <a:t>y|x</a:t>
            </a:r>
            <a:r>
              <a:rPr lang="en-US" altLang="zh-TW" sz="3600" dirty="0"/>
              <a:t>;</a:t>
            </a:r>
            <a:r>
              <a:rPr lang="en-US" altLang="zh-TW" sz="3600" dirty="0">
                <a:sym typeface="Symbol" panose="05050102010706020507" pitchFamily="18" charset="2"/>
              </a:rPr>
              <a:t></a:t>
            </a:r>
            <a:r>
              <a:rPr lang="en-US" altLang="zh-TW" sz="3600" dirty="0"/>
              <a:t>) in order to </a:t>
            </a:r>
            <a:r>
              <a:rPr lang="en-US" altLang="zh-TW" sz="3600" dirty="0">
                <a:solidFill>
                  <a:srgbClr val="FF0000"/>
                </a:solidFill>
              </a:rPr>
              <a:t>predict y given x</a:t>
            </a:r>
            <a:r>
              <a:rPr lang="en-US" altLang="zh-TW" sz="3600" dirty="0"/>
              <a:t>.</a:t>
            </a:r>
          </a:p>
          <a:p>
            <a:r>
              <a:rPr lang="en-US" altLang="zh-TW" sz="3600" dirty="0"/>
              <a:t>If </a:t>
            </a:r>
            <a:r>
              <a:rPr lang="en-US" altLang="zh-TW" sz="3600" i="1" dirty="0"/>
              <a:t>X </a:t>
            </a:r>
            <a:r>
              <a:rPr lang="en-US" altLang="zh-TW" sz="3600" dirty="0"/>
              <a:t>represents all our inputs and </a:t>
            </a:r>
            <a:r>
              <a:rPr lang="en-US" altLang="zh-TW" sz="3600" i="1" dirty="0"/>
              <a:t>Y </a:t>
            </a:r>
            <a:r>
              <a:rPr lang="en-US" altLang="zh-TW" sz="3600" dirty="0"/>
              <a:t>all our observed targets, then the conditional maximum likelihood estimator is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D0B8919-2D05-48CC-8810-0ED48C78C2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32</a:t>
            </a:fld>
            <a:endParaRPr lang="tr-T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2D52BD-3D6E-4EE6-89EE-DCF35345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43" y="4674267"/>
            <a:ext cx="5791200" cy="9652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8CBAC47-34C9-4962-B075-0046724C323F}"/>
              </a:ext>
            </a:extLst>
          </p:cNvPr>
          <p:cNvSpPr txBox="1"/>
          <p:nvPr/>
        </p:nvSpPr>
        <p:spPr>
          <a:xfrm>
            <a:off x="9527483" y="6571662"/>
            <a:ext cx="7479736" cy="247760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Data set: </a:t>
            </a:r>
            <a:r>
              <a:rPr lang="en-US" altLang="zh-TW" sz="2800" b="1" i="1" dirty="0"/>
              <a:t>D</a:t>
            </a:r>
            <a:r>
              <a:rPr lang="en-US" altLang="zh-TW" sz="2800" b="1" dirty="0"/>
              <a:t> = {(x, y)}</a:t>
            </a:r>
          </a:p>
          <a:p>
            <a:pPr>
              <a:spcBef>
                <a:spcPts val="600"/>
              </a:spcBef>
            </a:pPr>
            <a:r>
              <a:rPr lang="en-US" altLang="zh-TW" sz="2800" dirty="0"/>
              <a:t>For regression applications:</a:t>
            </a:r>
          </a:p>
          <a:p>
            <a:r>
              <a:rPr lang="en-US" altLang="zh-TW" sz="2800" i="1" dirty="0"/>
              <a:t>    D</a:t>
            </a:r>
            <a:r>
              <a:rPr lang="en-US" altLang="zh-TW" sz="2800" dirty="0"/>
              <a:t> = {(0.5, 1.2) (0.8, 0.6) (0.4, 0.2) …}</a:t>
            </a:r>
          </a:p>
          <a:p>
            <a:pPr>
              <a:spcBef>
                <a:spcPts val="1200"/>
              </a:spcBef>
            </a:pPr>
            <a:r>
              <a:rPr lang="en-US" altLang="zh-TW" sz="2800" dirty="0"/>
              <a:t>For classification applications:</a:t>
            </a:r>
          </a:p>
          <a:p>
            <a:r>
              <a:rPr lang="en-US" altLang="zh-TW" sz="2800" i="1" dirty="0"/>
              <a:t>    D</a:t>
            </a:r>
            <a:r>
              <a:rPr lang="en-US" altLang="zh-TW" sz="2800" dirty="0"/>
              <a:t> = {([0.7 0.2], 1) ([0.5 0.1], 0) ([0.1 0.7], 0) …}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9463179" y="4267200"/>
                <a:ext cx="4391717" cy="88966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3200" dirty="0">
                              <a:sym typeface="Symbol" panose="05050102010706020507" pitchFamily="18" charset="2"/>
                            </a:rPr>
                            <m:t></m:t>
                          </m:r>
                        </m:e>
                        <m:sub>
                          <m:r>
                            <a:rPr lang="en-US" altLang="zh-TW" sz="3200" b="0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𝑀𝐿</m:t>
                          </m:r>
                        </m:sub>
                      </m:sSub>
                      <m:r>
                        <a:rPr lang="en-US" altLang="zh-TW" sz="3200" b="0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n-US" altLang="zh-TW" sz="3200" dirty="0">
                                  <a:sym typeface="Symbol" panose="05050102010706020507" pitchFamily="18" charset="2"/>
                                </a:rPr>
                                <m:t>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nor/>
                            </m:rPr>
                            <a:rPr lang="en-US" altLang="zh-TW" sz="3200" dirty="0">
                              <a:sym typeface="Symbol" panose="05050102010706020507" pitchFamily="18" charset="2"/>
                            </a:rPr>
                            <m:t>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altLang="zh-TW" sz="32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179" y="4267200"/>
                <a:ext cx="4391717" cy="889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516730" y="5639467"/>
            <a:ext cx="16106801" cy="3987702"/>
            <a:chOff x="516730" y="5639467"/>
            <a:chExt cx="16106801" cy="3987702"/>
          </a:xfrm>
        </p:grpSpPr>
        <p:grpSp>
          <p:nvGrpSpPr>
            <p:cNvPr id="7" name="群組 6"/>
            <p:cNvGrpSpPr/>
            <p:nvPr/>
          </p:nvGrpSpPr>
          <p:grpSpPr>
            <a:xfrm>
              <a:off x="900418" y="6914224"/>
              <a:ext cx="7972858" cy="2712945"/>
              <a:chOff x="900418" y="6914224"/>
              <a:chExt cx="7972858" cy="2712945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E822F51C-D177-4D68-9CAC-292C62F76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0418" y="6914224"/>
                <a:ext cx="7137398" cy="1295399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8F96289-3A0C-43FD-BC86-46BE991E0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474" y="8454842"/>
                <a:ext cx="7953375" cy="838200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530C856-3857-4529-AA4B-929CDACEB8BA}"/>
                  </a:ext>
                </a:extLst>
              </p:cNvPr>
              <p:cNvSpPr/>
              <p:nvPr/>
            </p:nvSpPr>
            <p:spPr>
              <a:xfrm>
                <a:off x="7741684" y="9103949"/>
                <a:ext cx="11315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800" b="1" dirty="0"/>
                  <a:t>(Eq. 2)</a:t>
                </a:r>
                <a:endParaRPr lang="zh-TW" altLang="en-US" sz="2800" b="1" dirty="0"/>
              </a:p>
            </p:txBody>
          </p:sp>
        </p:grpSp>
        <p:sp>
          <p:nvSpPr>
            <p:cNvPr id="13" name="內容版面配置區 3">
              <a:extLst>
                <a:ext uri="{FF2B5EF4-FFF2-40B4-BE49-F238E27FC236}">
                  <a16:creationId xmlns:a16="http://schemas.microsoft.com/office/drawing/2014/main" id="{7B38EF94-4234-4A00-BBDF-51D63734DE9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16730" y="5639467"/>
              <a:ext cx="16106801" cy="1274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65754" indent="-365754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3413" b="1" kern="1200" baseline="0">
                  <a:solidFill>
                    <a:srgbClr val="0033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1pPr>
              <a:lvl2pPr marL="792468" indent="-304796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44" b="1" kern="1200" baseline="0">
                  <a:solidFill>
                    <a:srgbClr val="0033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2pPr>
              <a:lvl3pPr marL="1219181" indent="-243836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844" b="1" kern="1200" baseline="0">
                  <a:solidFill>
                    <a:srgbClr val="0033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3pPr>
              <a:lvl4pPr marL="1706853" indent="-243836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276" b="1" kern="1200" baseline="0">
                  <a:solidFill>
                    <a:srgbClr val="0033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4pPr>
              <a:lvl5pPr marL="2194526" indent="-243836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276" b="1" kern="1200" baseline="0">
                  <a:solidFill>
                    <a:srgbClr val="0033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+mn-cs"/>
                </a:defRPr>
              </a:lvl5pPr>
              <a:lvl6pPr marL="2682198" indent="-243836" algn="l" defTabSz="9753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69870" indent="-243836" algn="l" defTabSz="9753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543" indent="-243836" algn="l" defTabSz="9753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45215" indent="-243836" algn="l" defTabSz="97534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 dirty="0"/>
                <a:t>If the examples are assumed to be </a:t>
              </a:r>
              <a:r>
                <a:rPr lang="en-US" altLang="zh-TW" sz="3600" dirty="0" err="1"/>
                <a:t>i.i.d</a:t>
              </a:r>
              <a:r>
                <a:rPr lang="en-US" altLang="zh-TW" sz="3600" dirty="0"/>
                <a:t>. (</a:t>
              </a:r>
              <a:r>
                <a:rPr lang="en-US" altLang="zh-TW" sz="3600" dirty="0">
                  <a:solidFill>
                    <a:srgbClr val="FF0000"/>
                  </a:solidFill>
                </a:rPr>
                <a:t>i</a:t>
              </a:r>
              <a:r>
                <a:rPr lang="en-US" altLang="zh-TW" sz="3600" dirty="0"/>
                <a:t>ndependent and </a:t>
              </a:r>
              <a:r>
                <a:rPr lang="en-US" altLang="zh-TW" sz="3600" dirty="0">
                  <a:solidFill>
                    <a:srgbClr val="FF0000"/>
                  </a:solidFill>
                </a:rPr>
                <a:t>i</a:t>
              </a:r>
              <a:r>
                <a:rPr lang="en-US" altLang="zh-TW" sz="3600" dirty="0"/>
                <a:t>dentically </a:t>
              </a:r>
              <a:r>
                <a:rPr lang="en-US" altLang="zh-TW" sz="3600" dirty="0">
                  <a:solidFill>
                    <a:srgbClr val="FF0000"/>
                  </a:solidFill>
                </a:rPr>
                <a:t>d</a:t>
              </a:r>
              <a:r>
                <a:rPr lang="en-US" altLang="zh-TW" sz="3600" dirty="0"/>
                <a:t>istributed), then this can be decomposed into</a:t>
              </a:r>
              <a:endParaRPr lang="zh-TW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3620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90BB9-8E54-4130-9B34-A105EDA8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3" y="216102"/>
            <a:ext cx="16185118" cy="1212998"/>
          </a:xfrm>
        </p:spPr>
        <p:txBody>
          <a:bodyPr/>
          <a:lstStyle/>
          <a:p>
            <a:r>
              <a:rPr lang="en-US" altLang="zh-TW" sz="5400"/>
              <a:t>Interpretation of Maximum Likelihood Estimation</a:t>
            </a:r>
            <a:endParaRPr lang="zh-TW" altLang="en-US" sz="5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5D48483C-19EA-4189-B35E-8F1C2172E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7013" y="1671326"/>
                <a:ext cx="15756519" cy="7728262"/>
              </a:xfrm>
            </p:spPr>
            <p:txBody>
              <a:bodyPr/>
              <a:lstStyle/>
              <a:p>
                <a:r>
                  <a:rPr lang="en-US" altLang="zh-TW" dirty="0"/>
                  <a:t>One way to interpret maximum likelihood estimation is to view it as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minimizing the dissimilarity </a:t>
                </a:r>
                <a:r>
                  <a:rPr lang="en-US" altLang="zh-TW" dirty="0"/>
                  <a:t>between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empirical distribution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altLang="zh-TW" baseline="-25000" dirty="0"/>
                  <a:t>data</a:t>
                </a:r>
                <a:r>
                  <a:rPr lang="en-US" altLang="zh-TW" dirty="0"/>
                  <a:t> defined by the training set and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model distribution</a:t>
                </a:r>
                <a:r>
                  <a:rPr lang="en-US" altLang="zh-TW" dirty="0"/>
                  <a:t>, with the degree of dissimilarity between the two measured by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KL divergence</a:t>
                </a:r>
                <a:r>
                  <a:rPr lang="en-US" altLang="zh-TW" dirty="0"/>
                  <a:t>. </a:t>
                </a:r>
              </a:p>
              <a:p>
                <a:pPr marL="352425" indent="0">
                  <a:buNone/>
                </a:pPr>
                <a:r>
                  <a:rPr lang="en-US" altLang="zh-TW" dirty="0"/>
                  <a:t>The KL divergence is given by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altLang="zh-TW" sz="6000" dirty="0"/>
              </a:p>
              <a:p>
                <a:r>
                  <a:rPr lang="en-US" altLang="zh-TW" dirty="0"/>
                  <a:t>The term on the left is a function only of the data generating process, not the model. This means when we train the model to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minimize the KL </a:t>
                </a:r>
                <a:r>
                  <a:rPr lang="en-US" altLang="zh-TW" dirty="0"/>
                  <a:t>divergence, we need only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minimize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    which is of course the same as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maximization in Eq. 1</a:t>
                </a:r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5D48483C-19EA-4189-B35E-8F1C2172E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7013" y="1671326"/>
                <a:ext cx="15756519" cy="7728262"/>
              </a:xfrm>
              <a:blipFill>
                <a:blip r:embed="rId2"/>
                <a:stretch>
                  <a:fillRect l="-967" t="-1025" r="-17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77EFF3C-EA32-44B2-BBDA-0E75D6BA9D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33</a:t>
            </a:fld>
            <a:endParaRPr lang="tr-TR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264A07-ED80-47DA-90F7-16C58B91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77" y="4572000"/>
            <a:ext cx="10806990" cy="6770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908BB9-1224-465E-A8A6-C4DBD34A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77" y="6781800"/>
            <a:ext cx="5638800" cy="8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86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2531" y="219095"/>
            <a:ext cx="14955837" cy="912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17800" marR="5080" indent="-2705100" algn="ctr">
              <a:lnSpc>
                <a:spcPct val="114700"/>
              </a:lnSpc>
              <a:spcBef>
                <a:spcPts val="100"/>
              </a:spcBef>
            </a:pPr>
            <a:r>
              <a:rPr lang="en-US" sz="5400"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Negative log-likelihood </a:t>
            </a:r>
            <a:r>
              <a:rPr sz="5400" b="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and Cross-Entropy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2B181A2-9ADB-4374-B9F8-451BBB659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3" y="2551461"/>
            <a:ext cx="16410355" cy="4572000"/>
          </a:xfrm>
        </p:spPr>
        <p:txBody>
          <a:bodyPr>
            <a:normAutofit lnSpcReduction="10000"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Negative log-likelihood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zh-TW" sz="3031" dirty="0"/>
              <a:t>often used as the cost function to train the modern neural networks.</a:t>
            </a:r>
          </a:p>
          <a:p>
            <a:pPr lvl="1">
              <a:spcBef>
                <a:spcPts val="0"/>
              </a:spcBef>
            </a:pPr>
            <a:r>
              <a:rPr lang="en-US" altLang="zh-TW" sz="3031" dirty="0">
                <a:solidFill>
                  <a:srgbClr val="FF0000"/>
                </a:solidFill>
              </a:rPr>
              <a:t>equivalent</a:t>
            </a:r>
            <a:r>
              <a:rPr lang="en-US" altLang="zh-TW" sz="3031" dirty="0"/>
              <a:t> to Eq. 2: max log-likelihood</a:t>
            </a:r>
          </a:p>
          <a:p>
            <a:pPr lvl="1">
              <a:spcAft>
                <a:spcPts val="1200"/>
              </a:spcAft>
            </a:pPr>
            <a:r>
              <a:rPr lang="en-US" altLang="zh-TW" sz="3031" dirty="0"/>
              <a:t>equivalently described as the </a:t>
            </a:r>
            <a:r>
              <a:rPr lang="en-US" altLang="zh-TW" sz="3031" dirty="0">
                <a:solidFill>
                  <a:srgbClr val="FF0000"/>
                </a:solidFill>
              </a:rPr>
              <a:t>cross-entropy </a:t>
            </a:r>
            <a:r>
              <a:rPr lang="en-US" altLang="zh-TW" sz="3031" dirty="0"/>
              <a:t>between </a:t>
            </a:r>
            <a:r>
              <a:rPr lang="en-US" altLang="zh-TW" sz="3031" dirty="0">
                <a:solidFill>
                  <a:srgbClr val="FF0000"/>
                </a:solidFill>
              </a:rPr>
              <a:t>the training data </a:t>
            </a:r>
            <a:r>
              <a:rPr lang="en-US" altLang="zh-TW" sz="3031" dirty="0"/>
              <a:t>and </a:t>
            </a:r>
            <a:r>
              <a:rPr lang="en-US" altLang="zh-TW" sz="3031" dirty="0">
                <a:solidFill>
                  <a:srgbClr val="FF0000"/>
                </a:solidFill>
              </a:rPr>
              <a:t>the model distribution</a:t>
            </a:r>
            <a:r>
              <a:rPr lang="en-US" altLang="zh-TW" sz="3031" dirty="0"/>
              <a:t>.</a:t>
            </a:r>
          </a:p>
          <a:p>
            <a:pPr>
              <a:spcAft>
                <a:spcPts val="1200"/>
              </a:spcAft>
            </a:pPr>
            <a:r>
              <a:rPr lang="en-US" altLang="zh-TW" sz="3600" dirty="0"/>
              <a:t>The specific form of the cost function changes from model to model, depending on the specific form of log </a:t>
            </a:r>
            <a:r>
              <a:rPr lang="en-US" altLang="zh-TW" sz="3600" i="1" dirty="0" err="1"/>
              <a:t>p</a:t>
            </a:r>
            <a:r>
              <a:rPr lang="en-US" altLang="zh-TW" sz="3600" i="1" baseline="-25000" dirty="0" err="1"/>
              <a:t>model</a:t>
            </a:r>
            <a:r>
              <a:rPr lang="en-US" altLang="zh-TW" sz="3600" dirty="0"/>
              <a:t>.</a:t>
            </a:r>
          </a:p>
          <a:p>
            <a:pPr>
              <a:spcAft>
                <a:spcPts val="1200"/>
              </a:spcAft>
            </a:pPr>
            <a:r>
              <a:rPr lang="en-US" altLang="zh-TW" sz="3600" dirty="0"/>
              <a:t>To minimize </a:t>
            </a:r>
            <a:r>
              <a:rPr lang="en-US" altLang="zh-TW" sz="3600" dirty="0">
                <a:solidFill>
                  <a:srgbClr val="FF0000"/>
                </a:solidFill>
              </a:rPr>
              <a:t>negative log-likelihood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7EAC8B6-1517-4CD0-86AE-49A8DA73AB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42DE7E-53B6-4CFB-8C6D-116D05998A33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95000"/>
                  </a:prstClr>
                </a:solidFill>
                <a:effectLst/>
                <a:uLnTx/>
                <a:uFillTx/>
                <a:latin typeface="Calibri" pitchFamily="34" charset="0"/>
                <a:ea typeface="新細明體" panose="02020500000000000000" pitchFamily="18" charset="-120"/>
                <a:cs typeface="Calibr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2276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95000"/>
                </a:prstClr>
              </a:solidFill>
              <a:effectLst/>
              <a:uLnTx/>
              <a:uFillTx/>
              <a:latin typeface="Calibri" pitchFamily="34" charset="0"/>
              <a:ea typeface="新細明體" panose="02020500000000000000" pitchFamily="18" charset="-12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050131" y="7238162"/>
                <a:ext cx="9867900" cy="1893724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10"/>
                  </a:spcBef>
                  <a:spcAft>
                    <a:spcPts val="2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" sz="3600" dirty="0">
                    <a:solidFill>
                      <a:prstClr val="black"/>
                    </a:solidFill>
                    <a:latin typeface="Cambria Math" panose="02040503050406030204" pitchFamily="18" charset="0"/>
                    <a:cs typeface="Times New Roman"/>
                  </a:rPr>
                  <a:t>min</a:t>
                </a:r>
                <a:r>
                  <a:rPr kumimoji="0" lang="es-ES" sz="3600" b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/>
                  </a:rPr>
                  <a:t> </a:t>
                </a:r>
                <a:r>
                  <a:rPr kumimoji="0" lang="es-ES" sz="3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/>
                  </a:rPr>
                  <a:t>J</a:t>
                </a:r>
                <a:r>
                  <a:rPr kumimoji="0" lang="es-E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TW" altLang="es-ES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0" lang="es-E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) </a:t>
                </a:r>
                <a14:m>
                  <m:oMath xmlns:m="http://schemas.openxmlformats.org/officeDocument/2006/math">
                    <m:r>
                      <a:rPr kumimoji="0" lang="es-ES" altLang="zh-TW" sz="3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0" lang="es-E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 </a:t>
                </a:r>
                <a:r>
                  <a:rPr lang="es-ES" sz="3600" dirty="0">
                    <a:solidFill>
                      <a:prstClr val="black"/>
                    </a:solidFill>
                    <a:latin typeface="Cambria Math" panose="02040503050406030204" pitchFamily="18" charset="0"/>
                    <a:cs typeface="Times New Roman"/>
                  </a:rPr>
                  <a:t>min</a:t>
                </a:r>
                <a:r>
                  <a:rPr kumimoji="0" lang="es-E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4000" b="0" i="1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s-ES" altLang="zh-TW" sz="3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0" lang="zh-TW" altLang="en-US" sz="4000" b="0" i="0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ea typeface="新細明體" panose="02020500000000000000" pitchFamily="18" charset="-120"/>
                            <a:cs typeface="DejaVu Sans"/>
                          </a:rPr>
                          <m:t>𝔼</m:t>
                        </m:r>
                      </m:e>
                      <m:sub>
                        <m:r>
                          <a:rPr kumimoji="0" lang="en-US" altLang="zh-TW" sz="4000" b="0" i="1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altLang="zh-TW" sz="4000" b="0" i="1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TW" sz="4000" b="0" i="1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zh-TW" sz="4000" b="0" i="1" u="none" strike="noStrike" kern="1200" cap="none" spc="-1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kumimoji="0" lang="en-US" altLang="zh-TW" sz="4000" b="0" i="1" u="none" strike="noStrike" kern="1200" cap="none" spc="-1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s-ES" altLang="zh-TW" sz="4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zh-TW" altLang="es-ES" sz="40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altLang="zh-TW" sz="4000" b="0" i="1" u="none" strike="noStrike" kern="1200" cap="none" spc="-1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kumimoji="0" lang="es-ES" altLang="zh-TW" sz="3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s-ES" altLang="zh-TW" sz="3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0" lang="es-ES" altLang="zh-TW" sz="3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3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TW" sz="3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e>
                    </m:func>
                  </m:oMath>
                </a14:m>
                <a:r>
                  <a:rPr kumimoji="0" lang="es-E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TW" sz="3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0" lang="es-E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|</a:t>
                </a:r>
                <a14:m>
                  <m:oMath xmlns:m="http://schemas.openxmlformats.org/officeDocument/2006/math">
                    <m:r>
                      <a:rPr kumimoji="0" lang="en-US" altLang="zh-TW" sz="3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zh-TW" sz="3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;</m:t>
                    </m:r>
                    <m:r>
                      <a:rPr kumimoji="0" lang="zh-TW" altLang="en-US" sz="3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0" lang="es-E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)</a:t>
                </a:r>
                <a:r>
                  <a:rPr kumimoji="0" lang="es-ES" sz="3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/>
                  </a:rPr>
                  <a:t>.</a:t>
                </a:r>
              </a:p>
              <a:p>
                <a:pPr marL="1270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zh-TW" alt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𝜃</m:t>
                          </m:r>
                        </m:e>
                        <m:sup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func>
                        <m:funcPr>
                          <m:ctrlP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3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arg</m:t>
                              </m:r>
                              <m:r>
                                <a:rPr kumimoji="0" lang="en-US" altLang="zh-TW" sz="3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altLang="zh-TW" sz="3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zh-TW" alt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TW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36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E</m:t>
                              </m:r>
                            </m:e>
                            <m:sub>
                              <m:r>
                                <a:rPr kumimoji="0" lang="en-US" altLang="zh-TW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𝑥</m:t>
                              </m:r>
                              <m:r>
                                <a:rPr kumimoji="0" lang="en-US" altLang="zh-TW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,</m:t>
                              </m:r>
                              <m:r>
                                <a:rPr kumimoji="0" lang="en-US" altLang="zh-TW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𝑦</m:t>
                              </m:r>
                              <m:r>
                                <a:rPr kumimoji="0" lang="en-US" altLang="zh-TW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kumimoji="0" lang="en-US" altLang="zh-TW" sz="3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US" altLang="zh-TW" sz="3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TW" sz="3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Times New Roman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en-US" altLang="zh-TW" sz="3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Times New Roman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kumimoji="0" lang="en-US" altLang="zh-TW" sz="3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altLang="zh-TW" sz="3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log</m:t>
                          </m:r>
                          <m:sSub>
                            <m:sSubPr>
                              <m:ctrlPr>
                                <a:rPr kumimoji="0" lang="en-US" altLang="zh-TW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 </m:t>
                              </m:r>
                              <m:r>
                                <a:rPr kumimoji="0" lang="en-US" altLang="zh-TW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TW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(</m:t>
                          </m:r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𝑦</m:t>
                          </m:r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|</m:t>
                          </m:r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𝑥</m:t>
                          </m:r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;</m:t>
                          </m:r>
                          <m:r>
                            <a:rPr kumimoji="0" lang="zh-TW" alt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𝜃</m:t>
                          </m:r>
                          <m:r>
                            <a:rPr kumimoji="0" lang="en-US" altLang="zh-TW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31" y="7238162"/>
                <a:ext cx="9867900" cy="1893724"/>
              </a:xfrm>
              <a:prstGeom prst="rect">
                <a:avLst/>
              </a:prstGeom>
              <a:blipFill>
                <a:blip r:embed="rId3"/>
                <a:stretch>
                  <a:fillRect t="-45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21E1150-BCD4-410E-9113-B0B870147AB1}"/>
              </a:ext>
            </a:extLst>
          </p:cNvPr>
          <p:cNvSpPr/>
          <p:nvPr/>
        </p:nvSpPr>
        <p:spPr>
          <a:xfrm>
            <a:off x="2802731" y="1553662"/>
            <a:ext cx="9220200" cy="929054"/>
          </a:xfrm>
          <a:prstGeom prst="rect">
            <a:avLst/>
          </a:prstGeom>
          <a:noFill/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802731" y="1643440"/>
            <a:ext cx="11119610" cy="838200"/>
            <a:chOff x="2802731" y="1643440"/>
            <a:chExt cx="11119610" cy="8382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D25AA7F-0791-4B6A-AD2E-4558150FE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2731" y="1643440"/>
              <a:ext cx="7953375" cy="838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18943E4-2DD7-4558-A4B1-87FF8A2FA2BB}"/>
                </a:ext>
              </a:extLst>
            </p:cNvPr>
            <p:cNvSpPr/>
            <p:nvPr/>
          </p:nvSpPr>
          <p:spPr>
            <a:xfrm>
              <a:off x="11679226" y="1679689"/>
              <a:ext cx="2243115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TW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From (Eq. 2)</a:t>
              </a:r>
              <a:endParaRPr lang="zh-TW" alt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6C473CE-C916-4AE8-9F66-51FB7AE2D37F}"/>
                  </a:ext>
                </a:extLst>
              </p:cNvPr>
              <p:cNvSpPr/>
              <p:nvPr/>
            </p:nvSpPr>
            <p:spPr>
              <a:xfrm>
                <a:off x="11681381" y="8687469"/>
                <a:ext cx="4800600" cy="88883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311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0" lang="en-US" altLang="zh-TW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TW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0" lang="en-US" altLang="zh-TW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TW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0" lang="en-US" altLang="zh-TW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kumimoji="0" lang="en-US" altLang="zh-TW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800" i="1" spc="65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𝑝</m:t>
                          </m:r>
                          <m:d>
                            <m:dPr>
                              <m:ctrlPr>
                                <a:rPr lang="ar-AE" altLang="zh-TW" sz="2800" i="1" spc="65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zh-TW" altLang="ar-AE" sz="2800" i="1" spc="65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ar-AE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ar-AE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TW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m:rPr>
                              <m:nor/>
                            </m:rPr>
                            <a:rPr lang="ar-AE" altLang="zh-TW" sz="2800" spc="-90" dirty="0">
                              <a:solidFill>
                                <a:prstClr val="black"/>
                              </a:solidFill>
                              <a:latin typeface="Chaparral Pro Light" panose="02060403030505090203" pitchFamily="18" charset="0"/>
                              <a:cs typeface="DejaVu Sans"/>
                            </a:rPr>
                            <m:t>(</m:t>
                          </m:r>
                          <m:r>
                            <a:rPr lang="zh-TW" altLang="ar-AE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𝓍</m:t>
                          </m:r>
                          <m:r>
                            <a:rPr lang="en-US" altLang="zh-TW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ar-AE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haparral Pro Light" panose="02060403030505090203" pitchFamily="18" charset="0"/>
                  <a:ea typeface="新細明體" panose="02020500000000000000" pitchFamily="18" charset="-120"/>
                  <a:cs typeface="DejaVu Serif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6C473CE-C916-4AE8-9F66-51FB7AE2D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1381" y="8687469"/>
                <a:ext cx="4800600" cy="888833"/>
              </a:xfrm>
              <a:prstGeom prst="rect">
                <a:avLst/>
              </a:prstGeom>
              <a:blipFill>
                <a:blip r:embed="rId5"/>
                <a:stretch>
                  <a:fillRect r="-2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CB6E1B7-C77C-42F9-9D8E-2C656ADA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Building a Machine Learning Algorithm</a:t>
            </a:r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C6275FA-8FF7-4857-ACC8-C38771FDD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14" y="1737297"/>
            <a:ext cx="8107917" cy="300269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TW" dirty="0"/>
              <a:t>Recipe of machine learning algorithms </a:t>
            </a:r>
          </a:p>
          <a:p>
            <a:pPr marL="900113" lvl="1" indent="-411163">
              <a:spcBef>
                <a:spcPts val="0"/>
              </a:spcBef>
            </a:pPr>
            <a:r>
              <a:rPr lang="en-US" altLang="zh-TW" dirty="0"/>
              <a:t>a dataset</a:t>
            </a:r>
          </a:p>
          <a:p>
            <a:pPr marL="900113" lvl="1" indent="-411163">
              <a:spcBef>
                <a:spcPts val="0"/>
              </a:spcBef>
            </a:pPr>
            <a:r>
              <a:rPr lang="en-US" altLang="zh-TW" dirty="0"/>
              <a:t>a model</a:t>
            </a:r>
            <a:endParaRPr lang="zh-TW" altLang="en-US" dirty="0"/>
          </a:p>
          <a:p>
            <a:pPr marL="900113" lvl="1" indent="-411163">
              <a:spcBef>
                <a:spcPts val="0"/>
              </a:spcBef>
            </a:pPr>
            <a:r>
              <a:rPr lang="en-US" altLang="zh-TW" dirty="0"/>
              <a:t>a cost function</a:t>
            </a:r>
          </a:p>
          <a:p>
            <a:pPr marL="900113" lvl="1" indent="-411163">
              <a:spcBef>
                <a:spcPts val="0"/>
              </a:spcBef>
            </a:pPr>
            <a:r>
              <a:rPr lang="en-US" altLang="zh-TW" dirty="0"/>
              <a:t>an optimization procedure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AC14C0-4EF2-448D-B98F-1EB0D28D52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fld id="{0380F808-E028-4409-AE44-3C40A6DCEC25}" type="slidenum">
              <a:rPr lang="tr-TR" smtClean="0"/>
              <a:pPr/>
              <a:t>35</a:t>
            </a:fld>
            <a:endParaRPr lang="tr-TR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011D23-00FE-4738-9500-FD140778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98" y="3909036"/>
            <a:ext cx="8162708" cy="7931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9302FE-A366-41E0-B2A4-C40357DA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398" y="3122288"/>
            <a:ext cx="6339628" cy="5810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F08A20-1B16-4D5C-8A90-C959D3B7337B}"/>
              </a:ext>
            </a:extLst>
          </p:cNvPr>
          <p:cNvSpPr/>
          <p:nvPr/>
        </p:nvSpPr>
        <p:spPr>
          <a:xfrm>
            <a:off x="8226619" y="4865588"/>
            <a:ext cx="72295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>
                <a:latin typeface="+mj-lt"/>
              </a:rPr>
              <a:t>The optimization algorithm defined by solving for where the gradient of the cost is zero using the normal equations.</a:t>
            </a:r>
            <a:endParaRPr lang="zh-TW" altLang="en-US" sz="3200">
              <a:latin typeface="+mj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917B15-77FD-4750-9CD9-378836E1AB8E}"/>
              </a:ext>
            </a:extLst>
          </p:cNvPr>
          <p:cNvSpPr/>
          <p:nvPr/>
        </p:nvSpPr>
        <p:spPr>
          <a:xfrm>
            <a:off x="8226619" y="2340354"/>
            <a:ext cx="3266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>
                <a:latin typeface="+mj-lt"/>
              </a:rPr>
              <a:t>a dataset {(</a:t>
            </a:r>
            <a:r>
              <a:rPr lang="en-US" altLang="zh-TW" sz="3600" b="1" i="1">
                <a:latin typeface="+mj-lt"/>
              </a:rPr>
              <a:t>X</a:t>
            </a:r>
            <a:r>
              <a:rPr lang="en-US" altLang="zh-TW" sz="3600">
                <a:latin typeface="+mj-lt"/>
              </a:rPr>
              <a:t>, </a:t>
            </a:r>
            <a:r>
              <a:rPr lang="en-US" altLang="zh-TW" sz="3600" b="1" i="1">
                <a:latin typeface="+mj-lt"/>
              </a:rPr>
              <a:t>y</a:t>
            </a:r>
            <a:r>
              <a:rPr lang="en-US" altLang="zh-TW" sz="3600">
                <a:latin typeface="+mj-lt"/>
              </a:rPr>
              <a:t>)}</a:t>
            </a:r>
            <a:endParaRPr lang="zh-TW" altLang="en-US" sz="3600">
              <a:latin typeface="+mj-lt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BFE81B4-5162-4B2B-8115-6473ED9519C6}"/>
              </a:ext>
            </a:extLst>
          </p:cNvPr>
          <p:cNvGrpSpPr/>
          <p:nvPr/>
        </p:nvGrpSpPr>
        <p:grpSpPr>
          <a:xfrm>
            <a:off x="2421731" y="4659312"/>
            <a:ext cx="4998032" cy="4797538"/>
            <a:chOff x="11866106" y="4739960"/>
            <a:chExt cx="4998032" cy="479753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DE6B208-B9E6-4AA4-BBAE-83BED4C80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66106" y="4739960"/>
              <a:ext cx="4998032" cy="4797538"/>
            </a:xfrm>
            <a:prstGeom prst="rect">
              <a:avLst/>
            </a:prstGeom>
          </p:spPr>
        </p:pic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9C85B442-448D-413C-A1C4-D6B1BAB5B57D}"/>
                </a:ext>
              </a:extLst>
            </p:cNvPr>
            <p:cNvSpPr/>
            <p:nvPr/>
          </p:nvSpPr>
          <p:spPr>
            <a:xfrm>
              <a:off x="13546931" y="7185879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1648A3C8-E4F7-4BCF-BE00-B9FDFD6CB99D}"/>
                </a:ext>
              </a:extLst>
            </p:cNvPr>
            <p:cNvSpPr/>
            <p:nvPr/>
          </p:nvSpPr>
          <p:spPr>
            <a:xfrm>
              <a:off x="14470630" y="7139968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102F4197-7805-4469-8A5B-D55E8C1AB9C7}"/>
                </a:ext>
              </a:extLst>
            </p:cNvPr>
            <p:cNvSpPr/>
            <p:nvPr/>
          </p:nvSpPr>
          <p:spPr>
            <a:xfrm>
              <a:off x="15299531" y="6098204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0330263D-5B77-483F-B7C8-BC23DB763C3A}"/>
                </a:ext>
              </a:extLst>
            </p:cNvPr>
            <p:cNvSpPr/>
            <p:nvPr/>
          </p:nvSpPr>
          <p:spPr>
            <a:xfrm>
              <a:off x="16037746" y="6325391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302A8673-BA5A-442C-823C-1A85A06B35F1}"/>
                </a:ext>
              </a:extLst>
            </p:cNvPr>
            <p:cNvSpPr/>
            <p:nvPr/>
          </p:nvSpPr>
          <p:spPr>
            <a:xfrm>
              <a:off x="13623131" y="7756727"/>
              <a:ext cx="152400" cy="17880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93668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431131" y="2895600"/>
            <a:ext cx="14224434" cy="1905000"/>
          </a:xfrm>
        </p:spPr>
        <p:txBody>
          <a:bodyPr/>
          <a:lstStyle/>
          <a:p>
            <a:pPr algn="ctr"/>
            <a:r>
              <a:rPr lang="en-US" altLang="zh-TW" sz="11500" dirty="0">
                <a:latin typeface="+mj-lt"/>
              </a:rPr>
              <a:t>Supplement</a:t>
            </a:r>
            <a:endParaRPr lang="zh-TW" altLang="en-US" sz="1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572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754" y="216747"/>
            <a:ext cx="15702091" cy="1029547"/>
          </a:xfrm>
        </p:spPr>
        <p:txBody>
          <a:bodyPr>
            <a:noAutofit/>
          </a:bodyPr>
          <a:lstStyle/>
          <a:p>
            <a:r>
              <a:rPr lang="en-US" altLang="zh-TW" dirty="0"/>
              <a:t>Model Estimation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31FD3E-F76D-44C1-8F3E-CF977EF97F3C}" type="slidenum">
              <a:rPr kumimoji="0" lang="zh-TW" altLang="en-US" sz="2276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TW" sz="227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2754" y="1144454"/>
            <a:ext cx="16035423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9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Given a dataset of 100 points with one Gaussian distribution,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9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how can we </a:t>
            </a:r>
            <a:r>
              <a:rPr kumimoji="0" lang="en-US" altLang="zh-TW" sz="3982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find out the Gaussian function which generate the dataset</a:t>
            </a:r>
            <a:r>
              <a:rPr kumimoji="0" lang="en-US" altLang="zh-TW" sz="39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?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D86CA6B-F47F-45F5-8B0E-B7113E2B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731" y="3200400"/>
            <a:ext cx="9629910" cy="41877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9" y="2538578"/>
            <a:ext cx="6477000" cy="70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4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77D2058-3A54-44CA-A4A5-196AA3E3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9731" y="135639"/>
            <a:ext cx="7620000" cy="1282532"/>
          </a:xfrm>
        </p:spPr>
        <p:txBody>
          <a:bodyPr/>
          <a:lstStyle/>
          <a:p>
            <a:pPr algn="ctr"/>
            <a:r>
              <a:rPr lang="en-US" altLang="zh-TW" sz="6600" dirty="0">
                <a:latin typeface="+mn-lt"/>
              </a:rPr>
              <a:t>Model Estimation</a:t>
            </a:r>
            <a:endParaRPr lang="zh-TW" altLang="en-US" sz="6600" dirty="0">
              <a:latin typeface="+mn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D8F30C6-380F-4EBA-A83E-D2C47536B6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80F808-E028-4409-AE44-3C40A6DCEC25}" type="slidenum">
              <a:rPr kumimoji="0" lang="tr-TR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tr-TR" sz="2276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88F514-06EB-458E-9DF6-87C240ECC101}"/>
              </a:ext>
            </a:extLst>
          </p:cNvPr>
          <p:cNvSpPr/>
          <p:nvPr/>
        </p:nvSpPr>
        <p:spPr>
          <a:xfrm>
            <a:off x="9165431" y="1351294"/>
            <a:ext cx="8174832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Given</a:t>
            </a:r>
            <a:r>
              <a:rPr kumimoji="0" lang="en-US" altLang="zh-TW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X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= {</a:t>
            </a:r>
            <a:r>
              <a:rPr kumimoji="0" lang="en-US" altLang="zh-TW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(1)</a:t>
            </a:r>
            <a:r>
              <a:rPr kumimoji="0" lang="en-US" altLang="zh-TW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. . . , x</a:t>
            </a:r>
            <a:r>
              <a:rPr kumimoji="0" lang="en-US" altLang="zh-TW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32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m</a:t>
            </a:r>
            <a:r>
              <a:rPr kumimoji="0" lang="en-US" altLang="zh-TW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}</a:t>
            </a:r>
            <a:r>
              <a:rPr kumimoji="0" lang="en-US" altLang="zh-TW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drawn from an unknown data generating distribution </a:t>
            </a:r>
            <a:r>
              <a:rPr kumimoji="0" lang="en-US" altLang="zh-TW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3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data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3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Estimate the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model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which generates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3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model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36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;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 = </a:t>
            </a:r>
            <a:r>
              <a:rPr kumimoji="0" lang="en-US" altLang="zh-TW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3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model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({10, 7, 11, …};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. 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9925953" y="4211507"/>
            <a:ext cx="6936112" cy="2246769"/>
            <a:chOff x="9513841" y="6621194"/>
            <a:chExt cx="6936112" cy="2246769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D536BA5-77E3-4094-A254-F1888A4D25CF}"/>
                </a:ext>
              </a:extLst>
            </p:cNvPr>
            <p:cNvSpPr txBox="1"/>
            <p:nvPr/>
          </p:nvSpPr>
          <p:spPr>
            <a:xfrm>
              <a:off x="9513841" y="6621194"/>
              <a:ext cx="30480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0" lang="en-US" altLang="zh-TW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1</a:t>
              </a: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 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= (=0, =1)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0" lang="en-US" altLang="zh-TW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2</a:t>
              </a: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 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= (=5, =3)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0" lang="en-US" altLang="zh-TW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3</a:t>
              </a: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 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= (=10, =1.8)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0" lang="en-US" altLang="zh-TW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4</a:t>
              </a:r>
              <a:r>
                <a: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 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= (=20, =6.5)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…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A192127-25D4-4E3E-A236-80A4A2951C51}"/>
                </a:ext>
              </a:extLst>
            </p:cNvPr>
            <p:cNvSpPr txBox="1"/>
            <p:nvPr/>
          </p:nvSpPr>
          <p:spPr>
            <a:xfrm>
              <a:off x="12561841" y="6662181"/>
              <a:ext cx="38881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Which one is most likely to generate the dataset </a:t>
              </a:r>
              <a:r>
                <a:rPr kumimoji="0" lang="en-US" altLang="zh-TW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X</a:t>
              </a: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?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1" name="向右箭號 10"/>
          <p:cNvSpPr/>
          <p:nvPr/>
        </p:nvSpPr>
        <p:spPr>
          <a:xfrm>
            <a:off x="8974931" y="5577287"/>
            <a:ext cx="685800" cy="30890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0504309" y="6499263"/>
            <a:ext cx="5497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sz="3200" i="1" dirty="0" smtClean="0">
                <a:solidFill>
                  <a:srgbClr val="FF0000"/>
                </a:solidFill>
              </a:rPr>
              <a:t>p</a:t>
            </a: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(10)? </a:t>
            </a:r>
            <a:r>
              <a:rPr lang="en-US" altLang="zh-TW" sz="3200" i="1" dirty="0" smtClean="0">
                <a:solidFill>
                  <a:srgbClr val="FF0000"/>
                </a:solidFill>
              </a:rPr>
              <a:t>p</a:t>
            </a:r>
            <a:r>
              <a:rPr lang="en-US" altLang="zh-TW" sz="3200" dirty="0" smtClean="0">
                <a:solidFill>
                  <a:srgbClr val="FF0000"/>
                </a:solidFill>
              </a:rPr>
              <a:t>(7)?</a:t>
            </a:r>
            <a:r>
              <a:rPr lang="zh-TW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TW" sz="3200" i="1" dirty="0" smtClean="0">
                <a:solidFill>
                  <a:srgbClr val="FF0000"/>
                </a:solidFill>
              </a:rPr>
              <a:t>p</a:t>
            </a:r>
            <a:r>
              <a:rPr lang="en-US" altLang="zh-TW" sz="3200" dirty="0" smtClean="0">
                <a:solidFill>
                  <a:srgbClr val="FF0000"/>
                </a:solidFill>
              </a:rPr>
              <a:t>(11)? </a:t>
            </a:r>
            <a:r>
              <a:rPr lang="en-US" altLang="zh-TW" sz="3200" i="1" dirty="0" smtClean="0">
                <a:solidFill>
                  <a:srgbClr val="FF0000"/>
                </a:solidFill>
              </a:rPr>
              <a:t>p</a:t>
            </a:r>
            <a:r>
              <a:rPr lang="en-US" altLang="zh-TW" sz="3200" dirty="0" smtClean="0">
                <a:solidFill>
                  <a:srgbClr val="FF0000"/>
                </a:solidFill>
              </a:rPr>
              <a:t>(10, 7, 11)? 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2B69B26-EBFE-44F9-94CE-D35C029C9224}"/>
                  </a:ext>
                </a:extLst>
              </p:cNvPr>
              <p:cNvSpPr txBox="1"/>
              <p:nvPr/>
            </p:nvSpPr>
            <p:spPr>
              <a:xfrm>
                <a:off x="10414059" y="7555842"/>
                <a:ext cx="5959900" cy="133203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Ans1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e>
                      <m:lim>
                        <m:sSub>
                          <m:sSub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lim>
                    </m:limLow>
                  </m:oMath>
                </a14:m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{</a:t>
                </a:r>
                <a:r>
                  <a: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TW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 5, </a:t>
                </a:r>
                <a:r>
                  <a: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TW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 9, </a:t>
                </a:r>
                <a:r>
                  <a:rPr kumimoji="0" lang="en-US" altLang="zh-TW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TW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 6}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Ans2 = </a:t>
                </a:r>
                <a:r>
                  <a:rPr kumimoji="0" lang="en-US" altLang="zh-TW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arg</a:t>
                </a:r>
                <a:r>
                  <a:rPr kumimoji="0" lang="en-US" altLang="zh-TW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TW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TW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TW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{</m:t>
                        </m:r>
                        <m:r>
                          <m:rPr>
                            <m:nor/>
                          </m:r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kumimoji="0" lang="en-US" altLang="zh-TW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m:rPr>
                            <m:nor/>
                          </m:rPr>
                          <a:rPr kumimoji="0" lang="en-US" altLang="zh-TW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} </m:t>
                        </m:r>
                      </m:e>
                    </m:func>
                  </m:oMath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2B69B26-EBFE-44F9-94CE-D35C029C9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59" y="7555842"/>
                <a:ext cx="5959900" cy="1332031"/>
              </a:xfrm>
              <a:prstGeom prst="rect">
                <a:avLst/>
              </a:prstGeom>
              <a:blipFill>
                <a:blip r:embed="rId3"/>
                <a:stretch>
                  <a:fillRect l="-2045" t="-45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3368976" y="5216954"/>
                <a:ext cx="3079240" cy="803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a:rPr lang="en-US" altLang="zh-TW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altLang="zh-TW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n-US" altLang="zh-TW" sz="3200" dirty="0">
                                  <a:solidFill>
                                    <a:prstClr val="black"/>
                                  </a:solidFill>
                                  <a:sym typeface="Symbol" panose="05050102010706020507" pitchFamily="18" charset="2"/>
                                </a:rPr>
                                <m:t>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m:rPr>
                              <m:nor/>
                            </m:rPr>
                            <a:rPr lang="en-US" altLang="zh-TW" sz="3200" dirty="0">
                              <a:solidFill>
                                <a:prstClr val="black"/>
                              </a:solidFill>
                              <a:sym typeface="Symbol" panose="05050102010706020507" pitchFamily="18" charset="2"/>
                            </a:rPr>
                            <m:t></m:t>
                          </m:r>
                          <m:r>
                            <a:rPr lang="en-US" altLang="zh-TW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976" y="5216954"/>
                <a:ext cx="3079240" cy="803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10414059" y="9114265"/>
            <a:ext cx="4648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Note: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</a:t>
            </a:r>
            <a:r>
              <a:rPr kumimoji="0" lang="en-US" altLang="zh-TW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 =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|</a:t>
            </a:r>
            <a:r>
              <a:rPr kumimoji="0" lang="en-US" altLang="zh-TW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 =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224631" y="177669"/>
            <a:ext cx="8605483" cy="9398261"/>
            <a:chOff x="224631" y="177669"/>
            <a:chExt cx="8605483" cy="939826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3C99471-36B8-4830-AE66-21874F886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4631" y="177669"/>
              <a:ext cx="8605483" cy="9398261"/>
            </a:xfrm>
            <a:prstGeom prst="rect">
              <a:avLst/>
            </a:prstGeom>
          </p:spPr>
        </p:pic>
        <p:sp>
          <p:nvSpPr>
            <p:cNvPr id="2" name="箭號: 彎曲 1">
              <a:extLst>
                <a:ext uri="{FF2B5EF4-FFF2-40B4-BE49-F238E27FC236}">
                  <a16:creationId xmlns:a16="http://schemas.microsoft.com/office/drawing/2014/main" id="{F70DB129-0588-4508-9453-B039576A3AF6}"/>
                </a:ext>
              </a:extLst>
            </p:cNvPr>
            <p:cNvSpPr/>
            <p:nvPr/>
          </p:nvSpPr>
          <p:spPr>
            <a:xfrm flipV="1">
              <a:off x="3640931" y="7126772"/>
              <a:ext cx="4114800" cy="617806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5A6E73C3-8CAC-4F44-8842-CE9134106051}"/>
                </a:ext>
              </a:extLst>
            </p:cNvPr>
            <p:cNvSpPr txBox="1"/>
            <p:nvPr/>
          </p:nvSpPr>
          <p:spPr>
            <a:xfrm>
              <a:off x="4364831" y="7744578"/>
              <a:ext cx="2895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The model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 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which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generates the data </a:t>
              </a:r>
              <a:r>
                <a:rPr kumimoji="0" lang="en-US" altLang="zh-TW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X</a:t>
              </a: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.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5012531" y="2965605"/>
              <a:ext cx="3311491" cy="1102114"/>
              <a:chOff x="5012531" y="2965605"/>
              <a:chExt cx="3311491" cy="1102114"/>
            </a:xfrm>
          </p:grpSpPr>
          <p:sp>
            <p:nvSpPr>
              <p:cNvPr id="16" name="向右箭號 15"/>
              <p:cNvSpPr/>
              <p:nvPr/>
            </p:nvSpPr>
            <p:spPr>
              <a:xfrm rot="10800000">
                <a:off x="5012531" y="2965605"/>
                <a:ext cx="3230916" cy="416028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223422" y="3236722"/>
                <a:ext cx="3100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Given dataset X, </a:t>
                </a:r>
              </a:p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estimate the model </a:t>
                </a:r>
                <a:r>
                  <a:rPr lang="zh-TW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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952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2" grpId="0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77D2058-3A54-44CA-A4A5-196AA3E3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931" y="179622"/>
            <a:ext cx="7620000" cy="1282532"/>
          </a:xfrm>
        </p:spPr>
        <p:txBody>
          <a:bodyPr/>
          <a:lstStyle/>
          <a:p>
            <a:pPr algn="ctr"/>
            <a:r>
              <a:rPr lang="en-US" altLang="zh-TW" sz="6600" dirty="0">
                <a:latin typeface="+mn-lt"/>
              </a:rPr>
              <a:t>Model Estimation</a:t>
            </a:r>
            <a:endParaRPr lang="zh-TW" altLang="en-US" sz="6600" dirty="0">
              <a:latin typeface="+mn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D8F30C6-380F-4EBA-A83E-D2C47536B6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6113946" y="9296400"/>
            <a:ext cx="1090585" cy="393526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80F808-E028-4409-AE44-3C40A6DCEC25}" type="slidenum">
              <a:rPr kumimoji="0" lang="tr-TR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tr-TR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8936831" y="3505200"/>
            <a:ext cx="849411" cy="685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9876631" y="1442970"/>
            <a:ext cx="6362700" cy="3223836"/>
            <a:chOff x="9876631" y="1442970"/>
            <a:chExt cx="6362700" cy="3223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003474" y="2242168"/>
                  <a:ext cx="5185569" cy="24246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TW" sz="3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0" lang="en-US" altLang="zh-TW" sz="3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libri"/>
                                <a:ea typeface="新細明體" panose="02020500000000000000" pitchFamily="18" charset="-120"/>
                                <a:cs typeface="+mn-cs"/>
                                <a:sym typeface="Symbol" panose="05050102010706020507" pitchFamily="18" charset="2"/>
                              </a:rPr>
                              <m:t></m:t>
                            </m:r>
                          </m:e>
                          <m:sub>
                            <m:r>
                              <a:rPr kumimoji="0" lang="en-US" altLang="zh-TW" sz="3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Symbol" panose="05050102010706020507" pitchFamily="18" charset="2"/>
                              </a:rPr>
                              <m:t>𝑀𝐿</m:t>
                            </m:r>
                          </m:sub>
                        </m:sSub>
                        <m:r>
                          <a:rPr kumimoji="0" lang="en-US" altLang="zh-TW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=</m:t>
                        </m:r>
                        <m:func>
                          <m:funcPr>
                            <m:ctrlP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func>
                              <m:funcPr>
                                <m:ctrlP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32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limLow>
                                  <m:limLowPr>
                                    <m:ctrlPr>
                                      <a:rPr lang="en-US" altLang="zh-TW" sz="3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m:rPr>
                                        <m:nor/>
                                      </m:rPr>
                                      <a:rPr lang="en-US" altLang="zh-TW" sz="3200" dirty="0">
                                        <a:solidFill>
                                          <a:prstClr val="black"/>
                                        </a:solidFill>
                                        <a:sym typeface="Symbol" panose="05050102010706020507" pitchFamily="18" charset="2"/>
                                      </a:rPr>
                                      <m:t>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 sz="3200" dirty="0">
                                    <a:solidFill>
                                      <a:prstClr val="black"/>
                                    </a:solidFill>
                                    <a:sym typeface="Symbol" panose="05050102010706020507" pitchFamily="18" charset="2"/>
                                  </a:rPr>
                                  <m:t></m:t>
                                </m:r>
                                <m:r>
                                  <a:rPr lang="en-US" altLang="zh-TW" sz="3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fName>
                          <m:e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kumimoji="0" lang="en-US" altLang="zh-TW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        =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3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arg</m:t>
                            </m:r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limLow>
                              <m:limLowPr>
                                <m:ctrlP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zh-TW" sz="32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nor/>
                                  </m:rPr>
                                  <a:rPr kumimoji="0" lang="en-US" altLang="zh-TW" sz="3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新細明體" panose="02020500000000000000" pitchFamily="18" charset="-120"/>
                                    <a:cs typeface="+mn-cs"/>
                                    <a:sym typeface="Symbol" panose="05050102010706020507" pitchFamily="18" charset="2"/>
                                  </a:rPr>
                                  <m:t>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hr m:val="∏"/>
                                <m:ctrlP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=</m:t>
                                </m:r>
                                <m: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𝑝</m:t>
                                </m:r>
                                <m:r>
                                  <a:rPr kumimoji="0" lang="en-US" altLang="zh-TW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n-US" altLang="zh-TW" sz="3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TW" sz="3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zh-TW" sz="32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0" lang="en-US" altLang="zh-TW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;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altLang="zh-TW" sz="3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libri"/>
                                    <a:ea typeface="新細明體" panose="02020500000000000000" pitchFamily="18" charset="-120"/>
                                    <a:cs typeface="+mn-cs"/>
                                    <a:sym typeface="Symbol" panose="05050102010706020507" pitchFamily="18" charset="2"/>
                                  </a:rPr>
                                  <m:t></m:t>
                                </m:r>
                                <m:r>
                                  <a:rPr kumimoji="0" lang="en-US" altLang="zh-TW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oMath>
                    </m:oMathPara>
                  </a14:m>
                  <a:endParaRPr kumimoji="0" lang="zh-TW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474" y="2242168"/>
                  <a:ext cx="5185569" cy="24246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9876631" y="1442970"/>
                  <a:ext cx="63627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新細明體" panose="02020500000000000000" pitchFamily="18" charset="-120"/>
                      <a:cs typeface="+mn-cs"/>
                    </a:rPr>
                    <a:t>Given a dataset X, find </a:t>
                  </a:r>
                  <a:r>
                    <a:rPr kumimoji="0" lang="en-US" altLang="zh-TW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/>
                      <a:ea typeface="新細明體" panose="02020500000000000000" pitchFamily="18" charset="-120"/>
                      <a:cs typeface="+mn-cs"/>
                    </a:rPr>
                    <a:t>model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zh-TW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  <a:sym typeface="Symbol" panose="05050102010706020507" pitchFamily="18" charset="2"/>
                        </a:rPr>
                        <m:t></m:t>
                      </m:r>
                    </m:oMath>
                  </a14:m>
                  <a:r>
                    <a:rPr kumimoji="0" lang="en-US" altLang="zh-TW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新細明體" panose="02020500000000000000" pitchFamily="18" charset="-120"/>
                      <a:cs typeface="+mn-cs"/>
                    </a:rPr>
                    <a:t>. </a:t>
                  </a:r>
                  <a:endParaRPr kumimoji="0" lang="zh-TW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631" y="1442970"/>
                  <a:ext cx="6362700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874" t="-15094" b="-3490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9100946" y="5214657"/>
                <a:ext cx="61768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;</m:t>
                      </m:r>
                      <m:r>
                        <m:rPr>
                          <m:nor/>
                        </m:rPr>
                        <a:rPr kumimoji="0" lang="en-US" altLang="zh-TW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  <a:sym typeface="Symbol" panose="05050102010706020507" pitchFamily="18" charset="2"/>
                        </a:rPr>
                        <m:t></m:t>
                      </m:r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zh-TW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10</m:t>
                          </m:r>
                          <m:r>
                            <a:rPr kumimoji="0" lang="en-US" altLang="zh-TW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altLang="zh-TW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</m:t>
                          </m:r>
                          <m:r>
                            <a:rPr kumimoji="0" lang="en-US" altLang="zh-TW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altLang="zh-TW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11</m:t>
                          </m:r>
                          <m:r>
                            <a:rPr kumimoji="0" lang="en-US" altLang="zh-TW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altLang="zh-TW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9</m:t>
                          </m:r>
                          <m:r>
                            <a:rPr kumimoji="0" lang="en-US" altLang="zh-TW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…</m:t>
                          </m:r>
                        </m:e>
                      </m:d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;</m:t>
                      </m:r>
                      <m:r>
                        <m:rPr>
                          <m:nor/>
                        </m:rPr>
                        <a:rPr kumimoji="0" lang="en-US" altLang="zh-TW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新細明體" panose="02020500000000000000" pitchFamily="18" charset="-120"/>
                          <a:cs typeface="+mn-cs"/>
                          <a:sym typeface="Symbol" panose="05050102010706020507" pitchFamily="18" charset="2"/>
                        </a:rPr>
                        <m:t></m:t>
                      </m:r>
                      <m:r>
                        <a:rPr kumimoji="0" lang="en-US" altLang="zh-TW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?</m:t>
                      </m:r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946" y="5214657"/>
                <a:ext cx="61768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9061257" y="5799432"/>
            <a:ext cx="7772400" cy="3264541"/>
            <a:chOff x="9061257" y="5799432"/>
            <a:chExt cx="7772400" cy="3264541"/>
          </a:xfrm>
        </p:grpSpPr>
        <p:sp>
          <p:nvSpPr>
            <p:cNvPr id="17" name="文字方塊 16"/>
            <p:cNvSpPr txBox="1"/>
            <p:nvPr/>
          </p:nvSpPr>
          <p:spPr>
            <a:xfrm>
              <a:off x="9061257" y="7242889"/>
              <a:ext cx="6176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p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(10;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), </a:t>
              </a:r>
              <a:r>
                <a:rPr kumimoji="0" lang="en-US" altLang="zh-TW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p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(7;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), </a:t>
              </a:r>
              <a:r>
                <a:rPr kumimoji="0" lang="en-US" altLang="zh-TW" sz="32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p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(11;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),  (9;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  <a:sym typeface="Symbol" panose="05050102010706020507" pitchFamily="18" charset="2"/>
                </a:rPr>
                <a:t></a:t>
              </a: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), …?  </a:t>
              </a:r>
              <a:endPara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9061257" y="5799432"/>
                  <a:ext cx="7772400" cy="14366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𝑋</m:t>
                        </m:r>
                        <m: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;</m:t>
                        </m:r>
                        <m:r>
                          <m:rPr>
                            <m:nor/>
                          </m:rPr>
                          <a:rPr kumimoji="0" lang="en-US" altLang="zh-TW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新細明體" panose="02020500000000000000" pitchFamily="18" charset="-120"/>
                            <a:cs typeface="+mn-cs"/>
                            <a:sym typeface="Symbol" panose="05050102010706020507" pitchFamily="18" charset="2"/>
                          </a:rPr>
                          <m:t></m:t>
                        </m:r>
                        <m: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kumimoji="0" lang="en-US" altLang="zh-TW" sz="3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,…</m:t>
                            </m:r>
                          </m:e>
                        </m:d>
                        <m:r>
                          <a:rPr kumimoji="0" lang="en-US" altLang="zh-TW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;</m:t>
                        </m:r>
                        <m:r>
                          <m:rPr>
                            <m:nor/>
                          </m:rPr>
                          <a:rPr kumimoji="0" lang="en-US" altLang="zh-TW" sz="3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  <a:ea typeface="新細明體" panose="02020500000000000000" pitchFamily="18" charset="-120"/>
                            <a:cs typeface="+mn-cs"/>
                            <a:sym typeface="Symbol" panose="05050102010706020507" pitchFamily="18" charset="2"/>
                          </a:rPr>
                          <m:t></m:t>
                        </m:r>
                        <m:r>
                          <a:rPr kumimoji="0" lang="en-US" altLang="zh-TW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Symbol" panose="05050102010706020507" pitchFamily="18" charset="2"/>
                          </a:rPr>
                          <m:t>)</m:t>
                        </m:r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nary>
                          <m:naryPr>
                            <m:chr m:val="∏"/>
                            <m:ctrlP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p>
                          <m:e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32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TW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kumimoji="0" lang="en-US" altLang="zh-TW" sz="3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+mn-cs"/>
                              </a:rPr>
                              <m:t>;</m:t>
                            </m:r>
                            <m:r>
                              <m:rPr>
                                <m:nor/>
                              </m:rPr>
                              <a:rPr kumimoji="0" lang="en-US" altLang="zh-TW" sz="3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libri"/>
                                <a:ea typeface="新細明體" panose="02020500000000000000" pitchFamily="18" charset="-120"/>
                                <a:cs typeface="+mn-cs"/>
                                <a:sym typeface="Symbol" panose="05050102010706020507" pitchFamily="18" charset="2"/>
                              </a:rPr>
                              <m:t></m:t>
                            </m:r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kumimoji="0" lang="zh-TW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1257" y="5799432"/>
                  <a:ext cx="7772400" cy="14366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/>
                <p:cNvSpPr txBox="1"/>
                <p:nvPr/>
              </p:nvSpPr>
              <p:spPr>
                <a:xfrm>
                  <a:off x="9100946" y="7869479"/>
                  <a:ext cx="5212032" cy="11944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d>
                          <m:dPr>
                            <m:ctrlP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;</m:t>
                            </m:r>
                            <m:r>
                              <a:rPr kumimoji="0" lang="zh-TW" alt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e>
                        </m:d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kumimoji="0" lang="en-US" altLang="zh-TW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0" lang="en-US" altLang="zh-TW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zh-TW" altLang="en-US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𝜋</m:t>
                                </m:r>
                              </m:e>
                            </m:rad>
                            <m:r>
                              <a:rPr kumimoji="0" lang="zh-TW" alt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den>
                        </m:f>
                        <m:sSup>
                          <m:sSupPr>
                            <m:ctrlP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r>
                              <a:rPr kumimoji="0" lang="en-US" altLang="zh-TW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0" lang="en-US" altLang="zh-TW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kumimoji="0" lang="en-US" altLang="zh-TW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TW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(</m:t>
                                    </m:r>
                                    <m:r>
                                      <a:rPr kumimoji="0" lang="en-US" altLang="zh-TW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altLang="zh-TW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zh-TW" altLang="en-US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𝜇</m:t>
                                    </m:r>
                                    <m:r>
                                      <a:rPr kumimoji="0" lang="en-US" altLang="zh-TW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kumimoji="0" lang="en-US" altLang="zh-TW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kumimoji="0" lang="en-US" altLang="zh-TW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0" lang="en-US" altLang="zh-TW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zh-TW" altLang="en-US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0" lang="en-US" altLang="zh-TW" sz="32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oMath>
                    </m:oMathPara>
                  </a14:m>
                  <a:endParaRPr kumimoji="0" lang="zh-TW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文字方塊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946" y="7869479"/>
                  <a:ext cx="5212032" cy="119449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9203531" y="9126493"/>
            <a:ext cx="4648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Note: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</a:t>
            </a:r>
            <a:r>
              <a:rPr kumimoji="0" lang="en-US" altLang="zh-TW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 =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|</a:t>
            </a:r>
            <a:r>
              <a:rPr kumimoji="0" lang="en-US" altLang="zh-TW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 =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536BA5-77E3-4094-A254-F1888A4D25CF}"/>
              </a:ext>
            </a:extLst>
          </p:cNvPr>
          <p:cNvSpPr txBox="1"/>
          <p:nvPr/>
        </p:nvSpPr>
        <p:spPr>
          <a:xfrm>
            <a:off x="15326206" y="4473933"/>
            <a:ext cx="2164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altLang="zh-TW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= (=0, =1)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altLang="zh-TW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= (=5, =3)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altLang="zh-TW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= (=10, =1.8)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</a:t>
            </a:r>
            <a:r>
              <a:rPr kumimoji="0" lang="en-US" altLang="zh-TW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4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= (=20, =6.5)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  <a:sym typeface="Symbol" panose="05050102010706020507" pitchFamily="18" charset="2"/>
              </a:rPr>
              <a:t>…</a:t>
            </a:r>
          </a:p>
        </p:txBody>
      </p:sp>
      <p:sp>
        <p:nvSpPr>
          <p:cNvPr id="10" name="弧形向右箭號 9">
            <a:hlinkClick r:id="rId8" action="ppaction://hlinksldjump"/>
          </p:cNvPr>
          <p:cNvSpPr/>
          <p:nvPr/>
        </p:nvSpPr>
        <p:spPr>
          <a:xfrm>
            <a:off x="15832931" y="8969488"/>
            <a:ext cx="533400" cy="60644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81089" y="177669"/>
            <a:ext cx="8605483" cy="9398261"/>
            <a:chOff x="224631" y="177669"/>
            <a:chExt cx="8605483" cy="9398261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3C99471-36B8-4830-AE66-21874F886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631" y="177669"/>
              <a:ext cx="8605483" cy="9398261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5012531" y="2965605"/>
              <a:ext cx="3311491" cy="1102114"/>
              <a:chOff x="5012531" y="2965605"/>
              <a:chExt cx="3311491" cy="1102114"/>
            </a:xfrm>
          </p:grpSpPr>
          <p:sp>
            <p:nvSpPr>
              <p:cNvPr id="28" name="向右箭號 27"/>
              <p:cNvSpPr/>
              <p:nvPr/>
            </p:nvSpPr>
            <p:spPr>
              <a:xfrm rot="10800000">
                <a:off x="5012531" y="2965605"/>
                <a:ext cx="3230916" cy="416028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/>
              <p:cNvSpPr txBox="1"/>
              <p:nvPr/>
            </p:nvSpPr>
            <p:spPr>
              <a:xfrm>
                <a:off x="5223422" y="3236722"/>
                <a:ext cx="3100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Given dataset X, </a:t>
                </a:r>
              </a:p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estimate the model </a:t>
                </a:r>
                <a:r>
                  <a:rPr lang="zh-TW" altLang="en-US" sz="24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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3388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投影片編號版面配置區 2"/>
          <p:cNvSpPr>
            <a:spLocks noGrp="1"/>
          </p:cNvSpPr>
          <p:nvPr>
            <p:ph type="sldNum" sz="quarter" idx="4294967295"/>
          </p:nvPr>
        </p:nvSpPr>
        <p:spPr>
          <a:xfrm>
            <a:off x="16365991" y="9345959"/>
            <a:ext cx="974272" cy="402448"/>
          </a:xfrm>
        </p:spPr>
        <p:txBody>
          <a:bodyPr/>
          <a:lstStyle/>
          <a:p>
            <a:pPr marL="0" marR="0" lvl="0" indent="0" algn="r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C02162-9FB7-4B44-A3EA-B72E82680FC8}" type="slidenum">
              <a:rPr kumimoji="0" lang="en-US" altLang="zh-TW" sz="22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300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TW" sz="2276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0482" name="Rectangle 66"/>
          <p:cNvSpPr>
            <a:spLocks noChangeArrowheads="1"/>
          </p:cNvSpPr>
          <p:nvPr/>
        </p:nvSpPr>
        <p:spPr bwMode="auto">
          <a:xfrm>
            <a:off x="427493" y="575666"/>
            <a:ext cx="1082889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defTabSz="13004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4800" b="1" dirty="0">
                <a:solidFill>
                  <a:srgbClr val="0000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傳統機器學習、資料探勘、大數據分析</a:t>
            </a:r>
            <a:endParaRPr kumimoji="1" lang="zh-TW" altLang="en-US" sz="4800" b="1" dirty="0">
              <a:solidFill>
                <a:srgbClr val="FF33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806FB17-233F-456E-9EE2-6304D5AB30A8}"/>
              </a:ext>
            </a:extLst>
          </p:cNvPr>
          <p:cNvGrpSpPr/>
          <p:nvPr/>
        </p:nvGrpSpPr>
        <p:grpSpPr>
          <a:xfrm>
            <a:off x="2397160" y="562680"/>
            <a:ext cx="13688310" cy="8836007"/>
            <a:chOff x="1685317" y="308870"/>
            <a:chExt cx="9624593" cy="6212817"/>
          </a:xfrm>
        </p:grpSpPr>
        <p:pic>
          <p:nvPicPr>
            <p:cNvPr id="65542" name="Picture 6" descr="http://mymkc.com/pubfiles/719d01f6-cd72-4b7c-a376-f49fe66d5a9f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0504" y="1363346"/>
              <a:ext cx="1296000" cy="865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0419" name="Line 3"/>
            <p:cNvSpPr>
              <a:spLocks noChangeShapeType="1"/>
            </p:cNvSpPr>
            <p:nvPr/>
          </p:nvSpPr>
          <p:spPr bwMode="auto">
            <a:xfrm flipV="1">
              <a:off x="7833231" y="2088458"/>
              <a:ext cx="886111" cy="458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20" name="Text Box 4"/>
            <p:cNvSpPr txBox="1">
              <a:spLocks noChangeArrowheads="1"/>
            </p:cNvSpPr>
            <p:nvPr/>
          </p:nvSpPr>
          <p:spPr bwMode="auto">
            <a:xfrm>
              <a:off x="1685317" y="4536765"/>
              <a:ext cx="1582697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130046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56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清洗與整合</a:t>
              </a:r>
            </a:p>
          </p:txBody>
        </p:sp>
        <p:sp>
          <p:nvSpPr>
            <p:cNvPr id="700421" name="Text Box 5"/>
            <p:cNvSpPr txBox="1">
              <a:spLocks noChangeArrowheads="1"/>
            </p:cNvSpPr>
            <p:nvPr/>
          </p:nvSpPr>
          <p:spPr bwMode="auto">
            <a:xfrm>
              <a:off x="3639085" y="3672343"/>
              <a:ext cx="1547785" cy="32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130046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56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選擇與轉換</a:t>
              </a:r>
            </a:p>
          </p:txBody>
        </p:sp>
        <p:sp>
          <p:nvSpPr>
            <p:cNvPr id="700423" name="Text Box 7"/>
            <p:cNvSpPr txBox="1">
              <a:spLocks noChangeArrowheads="1"/>
            </p:cNvSpPr>
            <p:nvPr/>
          </p:nvSpPr>
          <p:spPr bwMode="auto">
            <a:xfrm>
              <a:off x="3076827" y="5679383"/>
              <a:ext cx="1582697" cy="2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130046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檔案系統</a:t>
              </a:r>
            </a:p>
          </p:txBody>
        </p:sp>
        <p:sp>
          <p:nvSpPr>
            <p:cNvPr id="700424" name="Text Box 8"/>
            <p:cNvSpPr txBox="1">
              <a:spLocks noChangeArrowheads="1"/>
            </p:cNvSpPr>
            <p:nvPr/>
          </p:nvSpPr>
          <p:spPr bwMode="auto">
            <a:xfrm>
              <a:off x="7221432" y="1986530"/>
              <a:ext cx="1778872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130046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56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評估</a:t>
              </a:r>
            </a:p>
          </p:txBody>
        </p:sp>
        <p:sp>
          <p:nvSpPr>
            <p:cNvPr id="700425" name="Text Box 9"/>
            <p:cNvSpPr txBox="1">
              <a:spLocks noChangeArrowheads="1"/>
            </p:cNvSpPr>
            <p:nvPr/>
          </p:nvSpPr>
          <p:spPr bwMode="auto">
            <a:xfrm>
              <a:off x="8732642" y="2339283"/>
              <a:ext cx="138652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130046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56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預測之結果</a:t>
              </a:r>
            </a:p>
          </p:txBody>
        </p:sp>
        <p:sp>
          <p:nvSpPr>
            <p:cNvPr id="700426" name="AutoShape 10"/>
            <p:cNvSpPr>
              <a:spLocks noChangeArrowheads="1"/>
            </p:cNvSpPr>
            <p:nvPr/>
          </p:nvSpPr>
          <p:spPr bwMode="auto">
            <a:xfrm>
              <a:off x="3163277" y="4061720"/>
              <a:ext cx="1187023" cy="755650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50000"/>
                    </a:srgbClr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marL="0" marR="0" lvl="0" indent="0" algn="ctr" defTabSz="130046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56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資料倉儲</a:t>
              </a:r>
            </a:p>
          </p:txBody>
        </p:sp>
        <p:grpSp>
          <p:nvGrpSpPr>
            <p:cNvPr id="700434" name="Group 18"/>
            <p:cNvGrpSpPr>
              <a:grpSpLocks/>
            </p:cNvGrpSpPr>
            <p:nvPr/>
          </p:nvGrpSpPr>
          <p:grpSpPr bwMode="auto">
            <a:xfrm>
              <a:off x="6978714" y="2145608"/>
              <a:ext cx="935750" cy="836613"/>
              <a:chOff x="3696" y="1344"/>
              <a:chExt cx="499" cy="464"/>
            </a:xfrm>
          </p:grpSpPr>
          <p:sp>
            <p:nvSpPr>
              <p:cNvPr id="700435" name="AutoShape 19"/>
              <p:cNvSpPr>
                <a:spLocks noChangeArrowheads="1"/>
              </p:cNvSpPr>
              <p:nvPr/>
            </p:nvSpPr>
            <p:spPr bwMode="auto">
              <a:xfrm>
                <a:off x="3696" y="1344"/>
                <a:ext cx="75" cy="464"/>
              </a:xfrm>
              <a:prstGeom prst="can">
                <a:avLst>
                  <a:gd name="adj" fmla="val 154667"/>
                </a:avLst>
              </a:prstGeom>
              <a:solidFill>
                <a:srgbClr val="C0C0C0">
                  <a:alpha val="50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36" name="AutoShape 20"/>
              <p:cNvSpPr>
                <a:spLocks noChangeArrowheads="1"/>
              </p:cNvSpPr>
              <p:nvPr/>
            </p:nvSpPr>
            <p:spPr bwMode="auto">
              <a:xfrm>
                <a:off x="3796" y="1545"/>
                <a:ext cx="113" cy="248"/>
              </a:xfrm>
              <a:prstGeom prst="can">
                <a:avLst>
                  <a:gd name="adj" fmla="val 54867"/>
                </a:avLst>
              </a:prstGeom>
              <a:solidFill>
                <a:srgbClr val="969696">
                  <a:alpha val="50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37" name="AutoShape 21"/>
              <p:cNvSpPr>
                <a:spLocks noChangeArrowheads="1"/>
              </p:cNvSpPr>
              <p:nvPr/>
            </p:nvSpPr>
            <p:spPr bwMode="auto">
              <a:xfrm>
                <a:off x="3943" y="1419"/>
                <a:ext cx="151" cy="371"/>
              </a:xfrm>
              <a:prstGeom prst="can">
                <a:avLst>
                  <a:gd name="adj" fmla="val 61424"/>
                </a:avLst>
              </a:prstGeom>
              <a:solidFill>
                <a:srgbClr val="808080">
                  <a:alpha val="50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38" name="AutoShape 22"/>
              <p:cNvSpPr>
                <a:spLocks noChangeArrowheads="1"/>
              </p:cNvSpPr>
              <p:nvPr/>
            </p:nvSpPr>
            <p:spPr bwMode="auto">
              <a:xfrm>
                <a:off x="4120" y="1597"/>
                <a:ext cx="75" cy="186"/>
              </a:xfrm>
              <a:prstGeom prst="can">
                <a:avLst>
                  <a:gd name="adj" fmla="val 62000"/>
                </a:avLst>
              </a:prstGeom>
              <a:solidFill>
                <a:schemeClr val="tx1">
                  <a:alpha val="5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grpSp>
          <p:nvGrpSpPr>
            <p:cNvPr id="700439" name="Group 23"/>
            <p:cNvGrpSpPr>
              <a:grpSpLocks/>
            </p:cNvGrpSpPr>
            <p:nvPr/>
          </p:nvGrpSpPr>
          <p:grpSpPr bwMode="auto">
            <a:xfrm>
              <a:off x="1903104" y="5017395"/>
              <a:ext cx="822936" cy="652463"/>
              <a:chOff x="3873" y="2436"/>
              <a:chExt cx="748" cy="826"/>
            </a:xfrm>
          </p:grpSpPr>
          <p:sp>
            <p:nvSpPr>
              <p:cNvPr id="700440" name="AutoShape 24"/>
              <p:cNvSpPr>
                <a:spLocks noChangeArrowheads="1"/>
              </p:cNvSpPr>
              <p:nvPr/>
            </p:nvSpPr>
            <p:spPr bwMode="auto">
              <a:xfrm>
                <a:off x="4077" y="2436"/>
                <a:ext cx="340" cy="454"/>
              </a:xfrm>
              <a:prstGeom prst="can">
                <a:avLst>
                  <a:gd name="adj" fmla="val 33382"/>
                </a:avLst>
              </a:prstGeom>
              <a:solidFill>
                <a:srgbClr val="FFFFFF">
                  <a:alpha val="50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41" name="AutoShape 25"/>
              <p:cNvSpPr>
                <a:spLocks noChangeArrowheads="1"/>
              </p:cNvSpPr>
              <p:nvPr/>
            </p:nvSpPr>
            <p:spPr bwMode="auto">
              <a:xfrm>
                <a:off x="3873" y="2808"/>
                <a:ext cx="340" cy="454"/>
              </a:xfrm>
              <a:prstGeom prst="can">
                <a:avLst>
                  <a:gd name="adj" fmla="val 33382"/>
                </a:avLst>
              </a:prstGeom>
              <a:solidFill>
                <a:srgbClr val="FFFFFF">
                  <a:alpha val="50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42" name="AutoShape 26"/>
              <p:cNvSpPr>
                <a:spLocks noChangeArrowheads="1"/>
              </p:cNvSpPr>
              <p:nvPr/>
            </p:nvSpPr>
            <p:spPr bwMode="auto">
              <a:xfrm>
                <a:off x="4281" y="2808"/>
                <a:ext cx="340" cy="454"/>
              </a:xfrm>
              <a:prstGeom prst="can">
                <a:avLst>
                  <a:gd name="adj" fmla="val 33382"/>
                </a:avLst>
              </a:prstGeom>
              <a:solidFill>
                <a:srgbClr val="FFFFFF">
                  <a:alpha val="50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sp>
          <p:nvSpPr>
            <p:cNvPr id="700443" name="Text Box 27"/>
            <p:cNvSpPr txBox="1">
              <a:spLocks noChangeArrowheads="1"/>
            </p:cNvSpPr>
            <p:nvPr/>
          </p:nvSpPr>
          <p:spPr bwMode="auto">
            <a:xfrm>
              <a:off x="1836604" y="5728595"/>
              <a:ext cx="989186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130046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資料庫</a:t>
              </a:r>
            </a:p>
          </p:txBody>
        </p:sp>
        <p:sp>
          <p:nvSpPr>
            <p:cNvPr id="700447" name="Rectangle 31"/>
            <p:cNvSpPr>
              <a:spLocks noChangeArrowheads="1"/>
            </p:cNvSpPr>
            <p:nvPr/>
          </p:nvSpPr>
          <p:spPr bwMode="auto">
            <a:xfrm>
              <a:off x="5399335" y="3775970"/>
              <a:ext cx="495424" cy="153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700488" name="Group 72"/>
            <p:cNvGrpSpPr>
              <a:grpSpLocks/>
            </p:cNvGrpSpPr>
            <p:nvPr/>
          </p:nvGrpSpPr>
          <p:grpSpPr bwMode="auto">
            <a:xfrm>
              <a:off x="5158273" y="3007620"/>
              <a:ext cx="989186" cy="930275"/>
              <a:chOff x="2362" y="2193"/>
              <a:chExt cx="595" cy="586"/>
            </a:xfrm>
          </p:grpSpPr>
          <p:sp>
            <p:nvSpPr>
              <p:cNvPr id="700444" name="AutoShape 28"/>
              <p:cNvSpPr>
                <a:spLocks noChangeArrowheads="1"/>
              </p:cNvSpPr>
              <p:nvPr/>
            </p:nvSpPr>
            <p:spPr bwMode="auto">
              <a:xfrm>
                <a:off x="2362" y="2193"/>
                <a:ext cx="595" cy="586"/>
              </a:xfrm>
              <a:prstGeom prst="flowChartMagneticDisk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45" name="Rectangle 29"/>
              <p:cNvSpPr>
                <a:spLocks noChangeArrowheads="1"/>
              </p:cNvSpPr>
              <p:nvPr/>
            </p:nvSpPr>
            <p:spPr bwMode="auto">
              <a:xfrm>
                <a:off x="2491" y="2337"/>
                <a:ext cx="298" cy="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46" name="Line 30"/>
              <p:cNvSpPr>
                <a:spLocks noChangeShapeType="1"/>
              </p:cNvSpPr>
              <p:nvPr/>
            </p:nvSpPr>
            <p:spPr bwMode="auto">
              <a:xfrm>
                <a:off x="2511" y="2362"/>
                <a:ext cx="0" cy="3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48" name="Freeform 32"/>
              <p:cNvSpPr>
                <a:spLocks/>
              </p:cNvSpPr>
              <p:nvPr/>
            </p:nvSpPr>
            <p:spPr bwMode="auto">
              <a:xfrm>
                <a:off x="2511" y="2267"/>
                <a:ext cx="148" cy="490"/>
              </a:xfrm>
              <a:custGeom>
                <a:avLst/>
                <a:gdLst>
                  <a:gd name="T0" fmla="*/ 0 w 180"/>
                  <a:gd name="T1" fmla="*/ 180 h 900"/>
                  <a:gd name="T2" fmla="*/ 180 w 180"/>
                  <a:gd name="T3" fmla="*/ 0 h 900"/>
                  <a:gd name="T4" fmla="*/ 180 w 180"/>
                  <a:gd name="T5" fmla="*/ 720 h 900"/>
                  <a:gd name="T6" fmla="*/ 0 w 180"/>
                  <a:gd name="T7" fmla="*/ 900 h 900"/>
                  <a:gd name="T8" fmla="*/ 0 w 180"/>
                  <a:gd name="T9" fmla="*/ 18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900">
                    <a:moveTo>
                      <a:pt x="0" y="180"/>
                    </a:moveTo>
                    <a:lnTo>
                      <a:pt x="180" y="0"/>
                    </a:lnTo>
                    <a:lnTo>
                      <a:pt x="180" y="720"/>
                    </a:lnTo>
                    <a:lnTo>
                      <a:pt x="0" y="90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49" name="Freeform 33"/>
              <p:cNvSpPr>
                <a:spLocks/>
              </p:cNvSpPr>
              <p:nvPr/>
            </p:nvSpPr>
            <p:spPr bwMode="auto">
              <a:xfrm>
                <a:off x="2659" y="2267"/>
                <a:ext cx="149" cy="490"/>
              </a:xfrm>
              <a:custGeom>
                <a:avLst/>
                <a:gdLst>
                  <a:gd name="T0" fmla="*/ 0 w 180"/>
                  <a:gd name="T1" fmla="*/ 0 h 900"/>
                  <a:gd name="T2" fmla="*/ 180 w 180"/>
                  <a:gd name="T3" fmla="*/ 180 h 900"/>
                  <a:gd name="T4" fmla="*/ 180 w 180"/>
                  <a:gd name="T5" fmla="*/ 900 h 900"/>
                  <a:gd name="T6" fmla="*/ 0 w 180"/>
                  <a:gd name="T7" fmla="*/ 720 h 900"/>
                  <a:gd name="T8" fmla="*/ 0 w 180"/>
                  <a:gd name="T9" fmla="*/ 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900">
                    <a:moveTo>
                      <a:pt x="0" y="0"/>
                    </a:moveTo>
                    <a:lnTo>
                      <a:pt x="180" y="180"/>
                    </a:lnTo>
                    <a:lnTo>
                      <a:pt x="180" y="900"/>
                    </a:lnTo>
                    <a:lnTo>
                      <a:pt x="0" y="7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sp>
          <p:nvSpPr>
            <p:cNvPr id="700450" name="Line 34"/>
            <p:cNvSpPr>
              <a:spLocks noChangeShapeType="1"/>
            </p:cNvSpPr>
            <p:nvPr/>
          </p:nvSpPr>
          <p:spPr bwMode="auto">
            <a:xfrm>
              <a:off x="2980402" y="5992120"/>
              <a:ext cx="49865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51" name="Line 35"/>
            <p:cNvSpPr>
              <a:spLocks noChangeShapeType="1"/>
            </p:cNvSpPr>
            <p:nvPr/>
          </p:nvSpPr>
          <p:spPr bwMode="auto">
            <a:xfrm flipH="1">
              <a:off x="7965735" y="2498138"/>
              <a:ext cx="21612" cy="3456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52" name="Line 36"/>
            <p:cNvSpPr>
              <a:spLocks noChangeShapeType="1"/>
            </p:cNvSpPr>
            <p:nvPr/>
          </p:nvSpPr>
          <p:spPr bwMode="auto">
            <a:xfrm>
              <a:off x="6224022" y="3404935"/>
              <a:ext cx="11637" cy="2556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53" name="Line 37"/>
            <p:cNvSpPr>
              <a:spLocks noChangeShapeType="1"/>
            </p:cNvSpPr>
            <p:nvPr/>
          </p:nvSpPr>
          <p:spPr bwMode="auto">
            <a:xfrm flipH="1" flipV="1">
              <a:off x="4958773" y="4041083"/>
              <a:ext cx="9975" cy="1946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54" name="Line 38"/>
            <p:cNvSpPr>
              <a:spLocks noChangeShapeType="1"/>
            </p:cNvSpPr>
            <p:nvPr/>
          </p:nvSpPr>
          <p:spPr bwMode="auto">
            <a:xfrm flipV="1">
              <a:off x="2586390" y="4766570"/>
              <a:ext cx="611799" cy="309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55" name="Line 39"/>
            <p:cNvSpPr>
              <a:spLocks noChangeShapeType="1"/>
            </p:cNvSpPr>
            <p:nvPr/>
          </p:nvSpPr>
          <p:spPr bwMode="auto">
            <a:xfrm flipV="1">
              <a:off x="4365262" y="3877570"/>
              <a:ext cx="793011" cy="425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56" name="Line 40"/>
            <p:cNvSpPr>
              <a:spLocks noChangeShapeType="1"/>
            </p:cNvSpPr>
            <p:nvPr/>
          </p:nvSpPr>
          <p:spPr bwMode="auto">
            <a:xfrm flipV="1">
              <a:off x="6170734" y="2966345"/>
              <a:ext cx="791349" cy="425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57" name="Line 41"/>
            <p:cNvSpPr>
              <a:spLocks noChangeShapeType="1"/>
            </p:cNvSpPr>
            <p:nvPr/>
          </p:nvSpPr>
          <p:spPr bwMode="auto">
            <a:xfrm>
              <a:off x="2584728" y="5141220"/>
              <a:ext cx="21778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58" name="Line 42"/>
            <p:cNvSpPr>
              <a:spLocks noChangeShapeType="1"/>
            </p:cNvSpPr>
            <p:nvPr/>
          </p:nvSpPr>
          <p:spPr bwMode="auto">
            <a:xfrm flipH="1" flipV="1">
              <a:off x="4762599" y="4163320"/>
              <a:ext cx="0" cy="971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grpSp>
          <p:nvGrpSpPr>
            <p:cNvPr id="700459" name="Group 43"/>
            <p:cNvGrpSpPr>
              <a:grpSpLocks/>
            </p:cNvGrpSpPr>
            <p:nvPr/>
          </p:nvGrpSpPr>
          <p:grpSpPr bwMode="auto">
            <a:xfrm>
              <a:off x="3178239" y="5311083"/>
              <a:ext cx="1384860" cy="142875"/>
              <a:chOff x="3600" y="7560"/>
              <a:chExt cx="1260" cy="180"/>
            </a:xfrm>
          </p:grpSpPr>
          <p:sp>
            <p:nvSpPr>
              <p:cNvPr id="700460" name="Rectangle 44"/>
              <p:cNvSpPr>
                <a:spLocks noChangeArrowheads="1"/>
              </p:cNvSpPr>
              <p:nvPr/>
            </p:nvSpPr>
            <p:spPr bwMode="auto">
              <a:xfrm>
                <a:off x="3600" y="7560"/>
                <a:ext cx="1260" cy="1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61" name="Line 45"/>
              <p:cNvSpPr>
                <a:spLocks noChangeShapeType="1"/>
              </p:cNvSpPr>
              <p:nvPr/>
            </p:nvSpPr>
            <p:spPr bwMode="auto">
              <a:xfrm flipV="1">
                <a:off x="3780" y="7560"/>
                <a:ext cx="0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62" name="Line 46"/>
              <p:cNvSpPr>
                <a:spLocks noChangeShapeType="1"/>
              </p:cNvSpPr>
              <p:nvPr/>
            </p:nvSpPr>
            <p:spPr bwMode="auto">
              <a:xfrm flipV="1">
                <a:off x="3960" y="7560"/>
                <a:ext cx="0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63" name="Line 47"/>
              <p:cNvSpPr>
                <a:spLocks noChangeShapeType="1"/>
              </p:cNvSpPr>
              <p:nvPr/>
            </p:nvSpPr>
            <p:spPr bwMode="auto">
              <a:xfrm flipV="1">
                <a:off x="4680" y="7560"/>
                <a:ext cx="0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64" name="Freeform 48"/>
              <p:cNvSpPr>
                <a:spLocks/>
              </p:cNvSpPr>
              <p:nvPr/>
            </p:nvSpPr>
            <p:spPr bwMode="auto">
              <a:xfrm>
                <a:off x="4140" y="7560"/>
                <a:ext cx="180" cy="180"/>
              </a:xfrm>
              <a:custGeom>
                <a:avLst/>
                <a:gdLst>
                  <a:gd name="T0" fmla="*/ 0 w 180"/>
                  <a:gd name="T1" fmla="*/ 0 h 720"/>
                  <a:gd name="T2" fmla="*/ 180 w 180"/>
                  <a:gd name="T3" fmla="*/ 180 h 720"/>
                  <a:gd name="T4" fmla="*/ 0 w 180"/>
                  <a:gd name="T5" fmla="*/ 360 h 720"/>
                  <a:gd name="T6" fmla="*/ 180 w 180"/>
                  <a:gd name="T7" fmla="*/ 540 h 720"/>
                  <a:gd name="T8" fmla="*/ 0 w 180"/>
                  <a:gd name="T9" fmla="*/ 72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720">
                    <a:moveTo>
                      <a:pt x="0" y="0"/>
                    </a:moveTo>
                    <a:cubicBezTo>
                      <a:pt x="90" y="60"/>
                      <a:pt x="180" y="120"/>
                      <a:pt x="180" y="180"/>
                    </a:cubicBezTo>
                    <a:cubicBezTo>
                      <a:pt x="180" y="240"/>
                      <a:pt x="0" y="300"/>
                      <a:pt x="0" y="360"/>
                    </a:cubicBezTo>
                    <a:cubicBezTo>
                      <a:pt x="0" y="420"/>
                      <a:pt x="180" y="480"/>
                      <a:pt x="180" y="540"/>
                    </a:cubicBezTo>
                    <a:cubicBezTo>
                      <a:pt x="180" y="600"/>
                      <a:pt x="30" y="690"/>
                      <a:pt x="0" y="7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65" name="Line 49"/>
              <p:cNvSpPr>
                <a:spLocks noChangeShapeType="1"/>
              </p:cNvSpPr>
              <p:nvPr/>
            </p:nvSpPr>
            <p:spPr bwMode="auto">
              <a:xfrm>
                <a:off x="4377" y="7656"/>
                <a:ext cx="18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grpSp>
          <p:nvGrpSpPr>
            <p:cNvPr id="700466" name="Group 50"/>
            <p:cNvGrpSpPr>
              <a:grpSpLocks/>
            </p:cNvGrpSpPr>
            <p:nvPr/>
          </p:nvGrpSpPr>
          <p:grpSpPr bwMode="auto">
            <a:xfrm>
              <a:off x="3178239" y="5519045"/>
              <a:ext cx="1384860" cy="142875"/>
              <a:chOff x="3600" y="7560"/>
              <a:chExt cx="1260" cy="180"/>
            </a:xfrm>
          </p:grpSpPr>
          <p:sp>
            <p:nvSpPr>
              <p:cNvPr id="700467" name="Rectangle 51"/>
              <p:cNvSpPr>
                <a:spLocks noChangeArrowheads="1"/>
              </p:cNvSpPr>
              <p:nvPr/>
            </p:nvSpPr>
            <p:spPr bwMode="auto">
              <a:xfrm>
                <a:off x="3600" y="7560"/>
                <a:ext cx="1260" cy="1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68" name="Line 52"/>
              <p:cNvSpPr>
                <a:spLocks noChangeShapeType="1"/>
              </p:cNvSpPr>
              <p:nvPr/>
            </p:nvSpPr>
            <p:spPr bwMode="auto">
              <a:xfrm flipV="1">
                <a:off x="3780" y="7560"/>
                <a:ext cx="0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69" name="Line 53"/>
              <p:cNvSpPr>
                <a:spLocks noChangeShapeType="1"/>
              </p:cNvSpPr>
              <p:nvPr/>
            </p:nvSpPr>
            <p:spPr bwMode="auto">
              <a:xfrm flipV="1">
                <a:off x="3960" y="7560"/>
                <a:ext cx="0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70" name="Line 54"/>
              <p:cNvSpPr>
                <a:spLocks noChangeShapeType="1"/>
              </p:cNvSpPr>
              <p:nvPr/>
            </p:nvSpPr>
            <p:spPr bwMode="auto">
              <a:xfrm flipV="1">
                <a:off x="4680" y="7560"/>
                <a:ext cx="0" cy="1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71" name="Freeform 55"/>
              <p:cNvSpPr>
                <a:spLocks/>
              </p:cNvSpPr>
              <p:nvPr/>
            </p:nvSpPr>
            <p:spPr bwMode="auto">
              <a:xfrm>
                <a:off x="4140" y="7560"/>
                <a:ext cx="180" cy="180"/>
              </a:xfrm>
              <a:custGeom>
                <a:avLst/>
                <a:gdLst>
                  <a:gd name="T0" fmla="*/ 0 w 180"/>
                  <a:gd name="T1" fmla="*/ 0 h 720"/>
                  <a:gd name="T2" fmla="*/ 180 w 180"/>
                  <a:gd name="T3" fmla="*/ 180 h 720"/>
                  <a:gd name="T4" fmla="*/ 0 w 180"/>
                  <a:gd name="T5" fmla="*/ 360 h 720"/>
                  <a:gd name="T6" fmla="*/ 180 w 180"/>
                  <a:gd name="T7" fmla="*/ 540 h 720"/>
                  <a:gd name="T8" fmla="*/ 0 w 180"/>
                  <a:gd name="T9" fmla="*/ 72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720">
                    <a:moveTo>
                      <a:pt x="0" y="0"/>
                    </a:moveTo>
                    <a:cubicBezTo>
                      <a:pt x="90" y="60"/>
                      <a:pt x="180" y="120"/>
                      <a:pt x="180" y="180"/>
                    </a:cubicBezTo>
                    <a:cubicBezTo>
                      <a:pt x="180" y="240"/>
                      <a:pt x="0" y="300"/>
                      <a:pt x="0" y="360"/>
                    </a:cubicBezTo>
                    <a:cubicBezTo>
                      <a:pt x="0" y="420"/>
                      <a:pt x="180" y="480"/>
                      <a:pt x="180" y="540"/>
                    </a:cubicBezTo>
                    <a:cubicBezTo>
                      <a:pt x="180" y="600"/>
                      <a:pt x="30" y="690"/>
                      <a:pt x="0" y="7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700472" name="Line 56"/>
              <p:cNvSpPr>
                <a:spLocks noChangeShapeType="1"/>
              </p:cNvSpPr>
              <p:nvPr/>
            </p:nvSpPr>
            <p:spPr bwMode="auto">
              <a:xfrm>
                <a:off x="4377" y="7656"/>
                <a:ext cx="18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130046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256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sp>
          <p:nvSpPr>
            <p:cNvPr id="700473" name="Line 57"/>
            <p:cNvSpPr>
              <a:spLocks noChangeShapeType="1"/>
            </p:cNvSpPr>
            <p:nvPr/>
          </p:nvSpPr>
          <p:spPr bwMode="auto">
            <a:xfrm flipH="1" flipV="1">
              <a:off x="2980402" y="5160270"/>
              <a:ext cx="9975" cy="830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74" name="Text Box 58"/>
            <p:cNvSpPr txBox="1">
              <a:spLocks noChangeArrowheads="1"/>
            </p:cNvSpPr>
            <p:nvPr/>
          </p:nvSpPr>
          <p:spPr bwMode="auto">
            <a:xfrm>
              <a:off x="5877891" y="2767769"/>
              <a:ext cx="1155435" cy="26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130046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56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探勘</a:t>
              </a:r>
            </a:p>
          </p:txBody>
        </p:sp>
        <p:sp>
          <p:nvSpPr>
            <p:cNvPr id="700475" name="Line 59"/>
            <p:cNvSpPr>
              <a:spLocks noChangeShapeType="1"/>
            </p:cNvSpPr>
            <p:nvPr/>
          </p:nvSpPr>
          <p:spPr bwMode="auto">
            <a:xfrm flipV="1">
              <a:off x="1996348" y="1332808"/>
              <a:ext cx="655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76" name="Line 60"/>
            <p:cNvSpPr>
              <a:spLocks noChangeShapeType="1"/>
            </p:cNvSpPr>
            <p:nvPr/>
          </p:nvSpPr>
          <p:spPr bwMode="auto">
            <a:xfrm>
              <a:off x="7927993" y="1362969"/>
              <a:ext cx="0" cy="540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77" name="Line 61"/>
            <p:cNvSpPr>
              <a:spLocks noChangeShapeType="1"/>
            </p:cNvSpPr>
            <p:nvPr/>
          </p:nvSpPr>
          <p:spPr bwMode="auto">
            <a:xfrm>
              <a:off x="6296721" y="1353444"/>
              <a:ext cx="0" cy="133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78" name="Line 62"/>
            <p:cNvSpPr>
              <a:spLocks noChangeShapeType="1"/>
            </p:cNvSpPr>
            <p:nvPr/>
          </p:nvSpPr>
          <p:spPr bwMode="auto">
            <a:xfrm flipH="1">
              <a:off x="3914984" y="1342333"/>
              <a:ext cx="1662" cy="2268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79" name="Line 63"/>
            <p:cNvSpPr>
              <a:spLocks noChangeShapeType="1"/>
            </p:cNvSpPr>
            <p:nvPr/>
          </p:nvSpPr>
          <p:spPr bwMode="auto">
            <a:xfrm>
              <a:off x="1996348" y="1351857"/>
              <a:ext cx="11637" cy="313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00480" name="Line 64"/>
            <p:cNvSpPr>
              <a:spLocks noChangeShapeType="1"/>
            </p:cNvSpPr>
            <p:nvPr/>
          </p:nvSpPr>
          <p:spPr bwMode="auto">
            <a:xfrm flipH="1" flipV="1">
              <a:off x="3773413" y="4811020"/>
              <a:ext cx="1662" cy="466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pic>
          <p:nvPicPr>
            <p:cNvPr id="700481" name="Picture 65" descr="PE01838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655" y="308870"/>
              <a:ext cx="1093923" cy="1011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0486" name="Text Box 70"/>
            <p:cNvSpPr txBox="1">
              <a:spLocks noChangeArrowheads="1"/>
            </p:cNvSpPr>
            <p:nvPr/>
          </p:nvSpPr>
          <p:spPr bwMode="auto">
            <a:xfrm>
              <a:off x="9650738" y="3441361"/>
              <a:ext cx="1659172" cy="434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41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支援決策</a:t>
              </a:r>
            </a:p>
          </p:txBody>
        </p:sp>
        <p:sp>
          <p:nvSpPr>
            <p:cNvPr id="700487" name="AutoShape 71"/>
            <p:cNvSpPr>
              <a:spLocks noChangeArrowheads="1"/>
            </p:cNvSpPr>
            <p:nvPr/>
          </p:nvSpPr>
          <p:spPr bwMode="auto">
            <a:xfrm rot="3926774">
              <a:off x="9503129" y="2811092"/>
              <a:ext cx="684213" cy="490437"/>
            </a:xfrm>
            <a:prstGeom prst="rightArrow">
              <a:avLst>
                <a:gd name="adj1" fmla="val 50000"/>
                <a:gd name="adj2" fmla="val 78741"/>
              </a:avLst>
            </a:prstGeom>
            <a:solidFill>
              <a:srgbClr val="0066FF"/>
            </a:solidFill>
            <a:ln w="349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56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1944371" y="6149019"/>
              <a:ext cx="2880000" cy="372668"/>
            </a:xfrm>
            <a:prstGeom prst="rect">
              <a:avLst/>
            </a:prstGeom>
            <a:solidFill>
              <a:srgbClr val="000099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44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前置處理</a:t>
              </a:r>
              <a:endParaRPr kumimoji="1" lang="en-US" sz="284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4934019" y="6149019"/>
              <a:ext cx="2196000" cy="372668"/>
            </a:xfrm>
            <a:prstGeom prst="rect">
              <a:avLst/>
            </a:prstGeom>
            <a:solidFill>
              <a:srgbClr val="B1510F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44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學習</a:t>
              </a:r>
              <a:r>
                <a:rPr kumimoji="1" lang="en-US" altLang="zh-TW" sz="2844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kumimoji="1" lang="zh-TW" altLang="en-US" sz="2844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探勘</a:t>
              </a:r>
              <a:r>
                <a:rPr kumimoji="1" lang="en-US" altLang="zh-TW" sz="2844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kumimoji="1" lang="zh-TW" altLang="en-US" sz="2844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分析</a:t>
              </a:r>
              <a:endParaRPr kumimoji="1" lang="en-US" sz="284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7194159" y="6149019"/>
              <a:ext cx="2196000" cy="372668"/>
            </a:xfrm>
            <a:prstGeom prst="rect">
              <a:avLst/>
            </a:prstGeom>
            <a:solidFill>
              <a:srgbClr val="00682F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44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績效評估</a:t>
              </a:r>
              <a:endParaRPr kumimoji="1" lang="en-US" sz="2844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99F1D74-FC6C-4106-A681-5E0B78825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5462" y="5723960"/>
            <a:ext cx="3120304" cy="1446798"/>
          </a:xfrm>
          <a:prstGeom prst="rect">
            <a:avLst/>
          </a:prstGeom>
        </p:spPr>
      </p:pic>
      <p:sp>
        <p:nvSpPr>
          <p:cNvPr id="71" name="文字方塊 70"/>
          <p:cNvSpPr txBox="1"/>
          <p:nvPr/>
        </p:nvSpPr>
        <p:spPr>
          <a:xfrm>
            <a:off x="11360048" y="3942143"/>
            <a:ext cx="1749900" cy="3155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正確率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召回率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精準率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敏感性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特異性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F1</a:t>
            </a: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ROC</a:t>
            </a: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均方差</a:t>
            </a:r>
            <a:r>
              <a:rPr kumimoji="1" lang="en-US" altLang="zh-TW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(MSE)</a:t>
            </a: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平均誤差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1" lang="zh-TW" altLang="en-US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2863420" y="4542945"/>
            <a:ext cx="1739083" cy="1317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雜訊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離群值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缺失值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1" lang="zh-TW" altLang="en-US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603575" y="3167601"/>
            <a:ext cx="2184377" cy="1930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選擇重要因子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轉換名目因子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離散化數值因子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尺度不一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defTabSz="130046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1991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不平衡資料</a:t>
            </a:r>
            <a:endParaRPr kumimoji="1" lang="en-US" altLang="zh-TW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991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1" lang="zh-TW" altLang="en-US" sz="1991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5" name="Text Box 6"/>
          <p:cNvSpPr txBox="1">
            <a:spLocks noChangeArrowheads="1"/>
          </p:cNvSpPr>
          <p:nvPr/>
        </p:nvSpPr>
        <p:spPr bwMode="auto">
          <a:xfrm>
            <a:off x="8968288" y="4963507"/>
            <a:ext cx="1546489" cy="195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1300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分類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迴歸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群聚分析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關聯分析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視覺化分析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13004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6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74" grpId="0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0A88D7-BAEB-4C54-A700-E06AC10D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Performance Measure, P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09674A-3FB1-4C2E-9DB5-73C15DC36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1" y="1703807"/>
            <a:ext cx="16383000" cy="5001794"/>
          </a:xfrm>
        </p:spPr>
        <p:txBody>
          <a:bodyPr/>
          <a:lstStyle/>
          <a:p>
            <a:r>
              <a:rPr lang="en-US" altLang="zh-TW" dirty="0"/>
              <a:t>To evaluate the abilities of a machine learning algorithm, a </a:t>
            </a:r>
            <a:r>
              <a:rPr lang="en-US" altLang="zh-TW" dirty="0">
                <a:solidFill>
                  <a:srgbClr val="FF0000"/>
                </a:solidFill>
              </a:rPr>
              <a:t>quantitative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measure</a:t>
            </a:r>
            <a:r>
              <a:rPr lang="en-US" altLang="zh-TW" dirty="0"/>
              <a:t> of its performance is needed.</a:t>
            </a:r>
          </a:p>
          <a:p>
            <a:r>
              <a:rPr lang="en-US" altLang="zh-TW" dirty="0"/>
              <a:t>For tasks such as </a:t>
            </a:r>
            <a:r>
              <a:rPr lang="en-US" altLang="zh-TW" dirty="0">
                <a:solidFill>
                  <a:srgbClr val="FF0000"/>
                </a:solidFill>
              </a:rPr>
              <a:t>classification</a:t>
            </a:r>
            <a:r>
              <a:rPr lang="en-US" altLang="zh-TW" dirty="0"/>
              <a:t>, we often measure the </a:t>
            </a:r>
            <a:r>
              <a:rPr lang="en-US" altLang="zh-TW" b="1" dirty="0">
                <a:solidFill>
                  <a:srgbClr val="FF0000"/>
                </a:solidFill>
              </a:rPr>
              <a:t>accuracy</a:t>
            </a:r>
            <a:r>
              <a:rPr lang="en-US" altLang="zh-TW" b="1" dirty="0"/>
              <a:t> </a:t>
            </a:r>
            <a:r>
              <a:rPr lang="en-US" altLang="zh-TW" dirty="0"/>
              <a:t>of the model, or equivalently the </a:t>
            </a:r>
            <a:r>
              <a:rPr lang="en-US" altLang="zh-TW" b="1" dirty="0">
                <a:solidFill>
                  <a:srgbClr val="FF0000"/>
                </a:solidFill>
              </a:rPr>
              <a:t>error rate</a:t>
            </a:r>
            <a:r>
              <a:rPr lang="en-US" altLang="zh-TW" dirty="0"/>
              <a:t>, the proportion of examples for which the model produces an incorrect output.</a:t>
            </a:r>
          </a:p>
          <a:p>
            <a:r>
              <a:rPr lang="en-US" altLang="zh-TW" dirty="0"/>
              <a:t>The performance is measured on a </a:t>
            </a:r>
            <a:r>
              <a:rPr lang="en-US" altLang="zh-TW" b="1" dirty="0">
                <a:solidFill>
                  <a:srgbClr val="FF0000"/>
                </a:solidFill>
              </a:rPr>
              <a:t>test set </a:t>
            </a:r>
            <a:r>
              <a:rPr lang="en-US" altLang="zh-TW" dirty="0"/>
              <a:t>of data that is separate from the data used for training the machine learning system.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6595069-2896-43E1-BFB7-AD53747C27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473488" y="9399588"/>
            <a:ext cx="866775" cy="35401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80F808-E028-4409-AE44-3C40A6DCEC25}" type="slidenum">
              <a:rPr kumimoji="0" lang="tr-TR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tr-TR" sz="2276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086EDF2-40DD-4286-89C0-D688B0F8289A}"/>
              </a:ext>
            </a:extLst>
          </p:cNvPr>
          <p:cNvGrpSpPr/>
          <p:nvPr/>
        </p:nvGrpSpPr>
        <p:grpSpPr>
          <a:xfrm>
            <a:off x="745331" y="6828033"/>
            <a:ext cx="6130094" cy="2443544"/>
            <a:chOff x="745331" y="6828033"/>
            <a:chExt cx="6130094" cy="2443544"/>
          </a:xfrm>
        </p:grpSpPr>
        <p:sp>
          <p:nvSpPr>
            <p:cNvPr id="22" name="圓柱 4">
              <a:extLst>
                <a:ext uri="{FF2B5EF4-FFF2-40B4-BE49-F238E27FC236}">
                  <a16:creationId xmlns:a16="http://schemas.microsoft.com/office/drawing/2014/main" id="{75C6398C-C746-4ADC-ABAB-C614505A5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331" y="7470956"/>
              <a:ext cx="1667104" cy="1132499"/>
            </a:xfrm>
            <a:prstGeom prst="can">
              <a:avLst>
                <a:gd name="adj" fmla="val 25000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3" name="文字方塊 5">
              <a:extLst>
                <a:ext uri="{FF2B5EF4-FFF2-40B4-BE49-F238E27FC236}">
                  <a16:creationId xmlns:a16="http://schemas.microsoft.com/office/drawing/2014/main" id="{A3D30F68-8926-4B97-8CA1-012A99B10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43" y="7795963"/>
              <a:ext cx="13964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data</a:t>
              </a:r>
              <a:endPara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圓柱 8">
              <a:extLst>
                <a:ext uri="{FF2B5EF4-FFF2-40B4-BE49-F238E27FC236}">
                  <a16:creationId xmlns:a16="http://schemas.microsoft.com/office/drawing/2014/main" id="{8070F888-817E-4FAB-BC75-3A5B9F7B7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840" y="6828033"/>
              <a:ext cx="1543717" cy="1209173"/>
            </a:xfrm>
            <a:prstGeom prst="can">
              <a:avLst>
                <a:gd name="adj" fmla="val 25000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文字方塊 9">
              <a:extLst>
                <a:ext uri="{FF2B5EF4-FFF2-40B4-BE49-F238E27FC236}">
                  <a16:creationId xmlns:a16="http://schemas.microsoft.com/office/drawing/2014/main" id="{76D0AD7C-2E5E-40BA-8857-F9563F36DC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2641" y="7065570"/>
              <a:ext cx="169161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training data</a:t>
              </a:r>
              <a:endParaRPr kumimoji="0" lang="zh-TW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圓柱 12">
              <a:extLst>
                <a:ext uri="{FF2B5EF4-FFF2-40B4-BE49-F238E27FC236}">
                  <a16:creationId xmlns:a16="http://schemas.microsoft.com/office/drawing/2014/main" id="{E2F9B0C0-B091-483E-BBCD-7F2631799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338" y="8265745"/>
              <a:ext cx="1625766" cy="1005832"/>
            </a:xfrm>
            <a:prstGeom prst="can">
              <a:avLst>
                <a:gd name="adj" fmla="val 32745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3">
              <a:extLst>
                <a:ext uri="{FF2B5EF4-FFF2-40B4-BE49-F238E27FC236}">
                  <a16:creationId xmlns:a16="http://schemas.microsoft.com/office/drawing/2014/main" id="{46B69BB4-6BE7-4F59-96EB-C363C209F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5836" y="8625715"/>
              <a:ext cx="17563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test data</a:t>
              </a:r>
              <a:endParaRPr kumimoji="0" lang="zh-TW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9" name="直線單箭頭接點 15">
              <a:extLst>
                <a:ext uri="{FF2B5EF4-FFF2-40B4-BE49-F238E27FC236}">
                  <a16:creationId xmlns:a16="http://schemas.microsoft.com/office/drawing/2014/main" id="{E57590E9-EDCB-438F-B2C8-75B13CD09F4E}"/>
                </a:ext>
              </a:extLst>
            </p:cNvPr>
            <p:cNvCxnSpPr>
              <a:cxnSpLocks noChangeShapeType="1"/>
              <a:stCxn id="22" idx="4"/>
              <a:endCxn id="20" idx="2"/>
            </p:cNvCxnSpPr>
            <p:nvPr/>
          </p:nvCxnSpPr>
          <p:spPr bwMode="auto">
            <a:xfrm flipV="1">
              <a:off x="2412435" y="7432620"/>
              <a:ext cx="1026405" cy="604586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線單箭頭接點 16">
              <a:extLst>
                <a:ext uri="{FF2B5EF4-FFF2-40B4-BE49-F238E27FC236}">
                  <a16:creationId xmlns:a16="http://schemas.microsoft.com/office/drawing/2014/main" id="{644776A2-115C-4A76-B408-F9E7A9255FA4}"/>
                </a:ext>
              </a:extLst>
            </p:cNvPr>
            <p:cNvCxnSpPr>
              <a:cxnSpLocks noChangeShapeType="1"/>
              <a:stCxn id="22" idx="4"/>
              <a:endCxn id="18" idx="2"/>
            </p:cNvCxnSpPr>
            <p:nvPr/>
          </p:nvCxnSpPr>
          <p:spPr bwMode="auto">
            <a:xfrm>
              <a:off x="2412435" y="8037206"/>
              <a:ext cx="1019903" cy="731455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文字方塊 20">
              <a:extLst>
                <a:ext uri="{FF2B5EF4-FFF2-40B4-BE49-F238E27FC236}">
                  <a16:creationId xmlns:a16="http://schemas.microsoft.com/office/drawing/2014/main" id="{8EFE1AF6-2934-4EE0-A5C9-BD53F62AA1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4966" y="7248222"/>
              <a:ext cx="9309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~2/3</a:t>
              </a:r>
              <a:endParaRPr kumimoji="0" lang="zh-TW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文字方塊 21">
              <a:extLst>
                <a:ext uri="{FF2B5EF4-FFF2-40B4-BE49-F238E27FC236}">
                  <a16:creationId xmlns:a16="http://schemas.microsoft.com/office/drawing/2014/main" id="{F2E58E1D-C702-4AF3-9916-2E69305B0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881" y="8538891"/>
              <a:ext cx="9309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~1/3</a:t>
              </a:r>
              <a:endParaRPr kumimoji="0" lang="zh-TW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3" name="直線單箭頭接點 20">
              <a:extLst>
                <a:ext uri="{FF2B5EF4-FFF2-40B4-BE49-F238E27FC236}">
                  <a16:creationId xmlns:a16="http://schemas.microsoft.com/office/drawing/2014/main" id="{09FC56E5-0F4C-467C-B309-C819E15874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995099" y="7568476"/>
              <a:ext cx="1704627" cy="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矩形 34">
              <a:extLst>
                <a:ext uri="{FF2B5EF4-FFF2-40B4-BE49-F238E27FC236}">
                  <a16:creationId xmlns:a16="http://schemas.microsoft.com/office/drawing/2014/main" id="{A9290241-74FE-4D1C-A6F8-A6BFDEEBD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667" y="7045256"/>
              <a:ext cx="9637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train</a:t>
              </a:r>
              <a:endPara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5" name="直線單箭頭接點 35">
              <a:extLst>
                <a:ext uri="{FF2B5EF4-FFF2-40B4-BE49-F238E27FC236}">
                  <a16:creationId xmlns:a16="http://schemas.microsoft.com/office/drawing/2014/main" id="{7C34A77B-E844-4226-A7D7-44D1C19128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39425" y="8838010"/>
              <a:ext cx="1836000" cy="0"/>
            </a:xfrm>
            <a:prstGeom prst="straightConnector1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矩形 36">
              <a:extLst>
                <a:ext uri="{FF2B5EF4-FFF2-40B4-BE49-F238E27FC236}">
                  <a16:creationId xmlns:a16="http://schemas.microsoft.com/office/drawing/2014/main" id="{9295FF43-B51F-4D6A-8EAC-33CD642CE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0668" y="8277950"/>
              <a:ext cx="162576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evaluate</a:t>
              </a:r>
              <a:endParaRPr kumimoji="0" lang="zh-TW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E07B19BE-6DDC-43D5-8F93-A56FE9D6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830" y="6623491"/>
            <a:ext cx="5639093" cy="2758061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06501922-4F13-4E7C-9D93-3DC22358EF5D}"/>
              </a:ext>
            </a:extLst>
          </p:cNvPr>
          <p:cNvSpPr/>
          <p:nvPr/>
        </p:nvSpPr>
        <p:spPr>
          <a:xfrm>
            <a:off x="13260372" y="6681137"/>
            <a:ext cx="35631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On training data</a:t>
            </a:r>
          </a:p>
          <a:p>
            <a:pPr marL="44450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Accuracy?</a:t>
            </a:r>
          </a:p>
          <a:p>
            <a:pPr marL="44450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Error rate?</a:t>
            </a:r>
          </a:p>
          <a:p>
            <a:pPr marL="44450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Mean squared error?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On test data</a:t>
            </a:r>
          </a:p>
          <a:p>
            <a:pPr marL="44450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Accuracy?</a:t>
            </a:r>
          </a:p>
          <a:p>
            <a:pPr marL="44450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Error rate?</a:t>
            </a:r>
          </a:p>
          <a:p>
            <a:pPr marL="44450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Mean squared error?</a:t>
            </a:r>
          </a:p>
        </p:txBody>
      </p:sp>
    </p:spTree>
    <p:extLst>
      <p:ext uri="{BB962C8B-B14F-4D97-AF65-F5344CB8AC3E}">
        <p14:creationId xmlns:p14="http://schemas.microsoft.com/office/powerpoint/2010/main" val="3400983600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Category of Machine Learning Techniques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878931" y="1676400"/>
            <a:ext cx="11430000" cy="7941971"/>
            <a:chOff x="2878931" y="1676400"/>
            <a:chExt cx="11430000" cy="794197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8931" y="1676400"/>
              <a:ext cx="11430000" cy="7941971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468247" y="5680042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TW" altLang="en-US" sz="20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監督式學習</a:t>
              </a:r>
              <a:endParaRPr lang="zh-TW" altLang="en-US" sz="20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7679531" y="5638800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TW" altLang="en-US" sz="20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非監督式學習</a:t>
              </a:r>
              <a:endParaRPr lang="zh-TW" altLang="en-US" sz="2000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11219866" y="5652342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TW" altLang="en-US" sz="2000" b="1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增強式學習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45283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6B73B5-E255-4FD9-A535-C4F3DFF5A0B8}" type="slidenum">
              <a:rPr kumimoji="0" lang="zh-TW" altLang="en-US" sz="2276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1300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2276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42982" y="3915423"/>
            <a:ext cx="1482267" cy="1384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292" y="192599"/>
            <a:ext cx="4080880" cy="730263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9262106" y="1332518"/>
            <a:ext cx="7028784" cy="2810886"/>
            <a:chOff x="6512232" y="936927"/>
            <a:chExt cx="4942114" cy="1976404"/>
          </a:xfrm>
        </p:grpSpPr>
        <p:grpSp>
          <p:nvGrpSpPr>
            <p:cNvPr id="13" name="群組 12"/>
            <p:cNvGrpSpPr/>
            <p:nvPr/>
          </p:nvGrpSpPr>
          <p:grpSpPr>
            <a:xfrm>
              <a:off x="6512232" y="1462503"/>
              <a:ext cx="4942114" cy="1450828"/>
              <a:chOff x="6105832" y="1176961"/>
              <a:chExt cx="4942114" cy="1450828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9546" y="1176961"/>
                <a:ext cx="2438400" cy="1171575"/>
              </a:xfrm>
              <a:prstGeom prst="rect">
                <a:avLst/>
              </a:prstGeom>
            </p:spPr>
          </p:pic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5745" y="1355214"/>
                <a:ext cx="1223086" cy="1272575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7309335" y="1575408"/>
                <a:ext cx="357502" cy="584740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5832" y="1523023"/>
                <a:ext cx="1095375" cy="733425"/>
              </a:xfrm>
              <a:prstGeom prst="rect">
                <a:avLst/>
              </a:prstGeom>
            </p:spPr>
          </p:pic>
        </p:grpSp>
        <p:sp>
          <p:nvSpPr>
            <p:cNvPr id="15" name="文字方塊 14"/>
            <p:cNvSpPr txBox="1"/>
            <p:nvPr/>
          </p:nvSpPr>
          <p:spPr>
            <a:xfrm>
              <a:off x="8462083" y="936927"/>
              <a:ext cx="1639059" cy="43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41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預測類別</a:t>
              </a: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10086804" y="223931"/>
            <a:ext cx="311397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41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1" lang="zh-TW" altLang="en-US" sz="341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監督式學習</a:t>
            </a:r>
            <a:r>
              <a:rPr kumimoji="1" lang="en-US" altLang="zh-TW" sz="341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6153291" y="5703993"/>
            <a:ext cx="7554227" cy="727538"/>
            <a:chOff x="4326347" y="4010618"/>
            <a:chExt cx="5311566" cy="511550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26347" y="4056099"/>
              <a:ext cx="3262483" cy="466069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7448398" y="4010618"/>
              <a:ext cx="2189515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341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1" lang="zh-TW" altLang="en-US" sz="341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非監督式學習</a:t>
              </a:r>
              <a:r>
                <a:rPr kumimoji="1" lang="en-US" altLang="zh-TW" sz="341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1938940" y="1140666"/>
            <a:ext cx="5229013" cy="4358565"/>
            <a:chOff x="1363131" y="802030"/>
            <a:chExt cx="3676650" cy="306461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3131" y="802030"/>
              <a:ext cx="3676650" cy="2771775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3201455" y="897982"/>
              <a:ext cx="1639059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413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訓練模型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481512" y="3493978"/>
              <a:ext cx="1472145" cy="372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4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(answer)</a:t>
              </a:r>
              <a:endParaRPr kumimoji="1" lang="zh-TW" altLang="en-US" sz="2844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3804941" y="6607837"/>
            <a:ext cx="9956800" cy="2707154"/>
            <a:chOff x="2675163" y="4646135"/>
            <a:chExt cx="7000875" cy="1903468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5163" y="4663653"/>
              <a:ext cx="7000875" cy="1885950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5518198" y="4646135"/>
              <a:ext cx="1541721" cy="434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004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41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群聚分析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802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531" y="838200"/>
            <a:ext cx="11145448" cy="85344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9DA5C-13A2-4125-AF3D-F36D9B32B26C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/>
        </p:nvGraphicFramePr>
        <p:xfrm>
          <a:off x="12175331" y="174522"/>
          <a:ext cx="4972481" cy="1975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點陣圖影像" r:id="rId4" imgW="4739760" imgH="1882080" progId="Paint.Picture">
                  <p:embed/>
                </p:oleObj>
              </mc:Choice>
              <mc:Fallback>
                <p:oleObj name="點陣圖影像" r:id="rId4" imgW="4739760" imgH="1882080" progId="Paint.Picture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75331" y="174522"/>
                        <a:ext cx="4972481" cy="1975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94" y="169606"/>
            <a:ext cx="3782674" cy="254409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618253" y="3370944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迴歸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3001121" y="3392715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450931" y="322944"/>
            <a:ext cx="3113977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41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1" lang="zh-TW" altLang="en-US" sz="341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監督式學習</a:t>
            </a:r>
            <a:r>
              <a:rPr kumimoji="1" lang="en-US" altLang="zh-TW" sz="341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18537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9DA5C-13A2-4125-AF3D-F36D9B32B26C}" type="slidenum">
              <a:rPr kumimoji="0" lang="zh-TW" altLang="en-US" sz="2276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2276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03" y="596158"/>
            <a:ext cx="12420600" cy="9081242"/>
          </a:xfrm>
          <a:prstGeom prst="rect">
            <a:avLst/>
          </a:prstGeom>
        </p:spPr>
      </p:pic>
      <p:graphicFrame>
        <p:nvGraphicFramePr>
          <p:cNvPr id="8" name="物件 7"/>
          <p:cNvGraphicFramePr>
            <a:graphicFrameLocks noChangeAspect="1"/>
          </p:cNvGraphicFramePr>
          <p:nvPr/>
        </p:nvGraphicFramePr>
        <p:xfrm>
          <a:off x="11108531" y="152400"/>
          <a:ext cx="6096000" cy="1784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點陣圖影像" r:id="rId4" imgW="7261920" imgH="2126160" progId="Paint.Picture">
                  <p:embed/>
                </p:oleObj>
              </mc:Choice>
              <mc:Fallback>
                <p:oleObj name="點陣圖影像" r:id="rId4" imgW="7261920" imgH="2126160" progId="Paint.Picture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08531" y="152400"/>
                        <a:ext cx="6096000" cy="1784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847101" y="101601"/>
            <a:ext cx="3113977" cy="61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41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1" lang="zh-TW" altLang="en-US" sz="341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非監督式學習</a:t>
            </a:r>
            <a:r>
              <a:rPr kumimoji="1" lang="en-US" altLang="zh-TW" sz="3413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098080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1_IDS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SL" id="{8CEEF6A8-C9B4-4FCC-AF6B-0BC4EA9182A9}" vid="{686FD5D9-5552-4678-99EF-CA05784916EC}"/>
    </a:ext>
  </a:extLst>
</a:theme>
</file>

<file path=ppt/theme/theme2.xml><?xml version="1.0" encoding="utf-8"?>
<a:theme xmlns:a="http://schemas.openxmlformats.org/drawingml/2006/main" name="2_IDS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DSL" id="{8CEEF6A8-C9B4-4FCC-AF6B-0BC4EA9182A9}" vid="{686FD5D9-5552-4678-99EF-CA05784916EC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4421</TotalTime>
  <Words>2928</Words>
  <Application>Microsoft Office PowerPoint</Application>
  <PresentationFormat>自訂</PresentationFormat>
  <Paragraphs>465</Paragraphs>
  <Slides>39</Slides>
  <Notes>6</Notes>
  <HiddenSlides>2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4" baseType="lpstr">
      <vt:lpstr>Chaparral Pro Light</vt:lpstr>
      <vt:lpstr>DejaVu Sans</vt:lpstr>
      <vt:lpstr>DejaVu Serif</vt:lpstr>
      <vt:lpstr>Latin Modern Math</vt:lpstr>
      <vt:lpstr>微軟正黑體</vt:lpstr>
      <vt:lpstr>新細明體</vt:lpstr>
      <vt:lpstr>Arial</vt:lpstr>
      <vt:lpstr>Calibri</vt:lpstr>
      <vt:lpstr>Cambria Math</vt:lpstr>
      <vt:lpstr>Georgia</vt:lpstr>
      <vt:lpstr>Symbol</vt:lpstr>
      <vt:lpstr>Times New Roman</vt:lpstr>
      <vt:lpstr>1_IDSL</vt:lpstr>
      <vt:lpstr>2_IDSL</vt:lpstr>
      <vt:lpstr>點陣圖影像</vt:lpstr>
      <vt:lpstr>Machine Learning  Basics</vt:lpstr>
      <vt:lpstr>PowerPoint 簡報</vt:lpstr>
      <vt:lpstr>Machine Learning</vt:lpstr>
      <vt:lpstr>PowerPoint 簡報</vt:lpstr>
      <vt:lpstr>Performance Measure, P</vt:lpstr>
      <vt:lpstr>Category of Machine Learning Techniques</vt:lpstr>
      <vt:lpstr>PowerPoint 簡報</vt:lpstr>
      <vt:lpstr>PowerPoint 簡報</vt:lpstr>
      <vt:lpstr>PowerPoint 簡報</vt:lpstr>
      <vt:lpstr>機器學習--增強式學習</vt:lpstr>
      <vt:lpstr>Most common machine learning tasks</vt:lpstr>
      <vt:lpstr>PowerPoint 簡報</vt:lpstr>
      <vt:lpstr>Example: Linear Regression</vt:lpstr>
      <vt:lpstr>Example: Linear Regression</vt:lpstr>
      <vt:lpstr>Generalization Error and Training Error</vt:lpstr>
      <vt:lpstr>Capacity, Overfitting and Underfitting</vt:lpstr>
      <vt:lpstr>Capacity, Bias and Variance</vt:lpstr>
      <vt:lpstr>Capacity, Overfitting and Underfitting</vt:lpstr>
      <vt:lpstr>Regression with Polynomials</vt:lpstr>
      <vt:lpstr>Training Set Size</vt:lpstr>
      <vt:lpstr>No Free Lunch Theorem</vt:lpstr>
      <vt:lpstr>Regularization</vt:lpstr>
      <vt:lpstr>Weight Decay</vt:lpstr>
      <vt:lpstr>Validation Set</vt:lpstr>
      <vt:lpstr>Bias and Variance</vt:lpstr>
      <vt:lpstr>Variance and Standard Error</vt:lpstr>
      <vt:lpstr>Trading off Bias and Variance to Minimize Mean Squared Error</vt:lpstr>
      <vt:lpstr>K-Fold Cross-Validation</vt:lpstr>
      <vt:lpstr>5-Fold Cross Validation</vt:lpstr>
      <vt:lpstr>Maximum Likelihood Estimation</vt:lpstr>
      <vt:lpstr>Maximum Likelihood Estimation</vt:lpstr>
      <vt:lpstr>Generalization of Maximum Likelihood Estimation</vt:lpstr>
      <vt:lpstr>Interpretation of Maximum Likelihood Estimation</vt:lpstr>
      <vt:lpstr>Negative log-likelihood and Cross-Entropy</vt:lpstr>
      <vt:lpstr>Building a Machine Learning Algorithm</vt:lpstr>
      <vt:lpstr>Supplement</vt:lpstr>
      <vt:lpstr>Model Estimation </vt:lpstr>
      <vt:lpstr>Model Estimation</vt:lpstr>
      <vt:lpstr>Model Estimation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C.C. Hsu</dc:creator>
  <cp:lastModifiedBy>User</cp:lastModifiedBy>
  <cp:revision>267</cp:revision>
  <dcterms:created xsi:type="dcterms:W3CDTF">2018-02-09T14:43:24Z</dcterms:created>
  <dcterms:modified xsi:type="dcterms:W3CDTF">2025-02-27T06:11:00Z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2018-02-09T00:00:00Z</vt:filetime>
  </property>
</Properties>
</file>